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8" r:id="rId2"/>
    <p:sldId id="257" r:id="rId3"/>
    <p:sldId id="260" r:id="rId4"/>
    <p:sldId id="261" r:id="rId5"/>
    <p:sldId id="264" r:id="rId6"/>
    <p:sldId id="262" r:id="rId7"/>
    <p:sldId id="265" r:id="rId8"/>
    <p:sldId id="263" r:id="rId9"/>
  </p:sldIdLst>
  <p:sldSz cx="9144000" cy="5143500" type="screen16x9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6098" autoAdjust="0"/>
  </p:normalViewPr>
  <p:slideViewPr>
    <p:cSldViewPr>
      <p:cViewPr>
        <p:scale>
          <a:sx n="100" d="100"/>
          <a:sy n="100" d="100"/>
        </p:scale>
        <p:origin x="-874" y="-1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A409C9-A2C3-4070-B59D-035B53B78E90}" type="datetimeFigureOut">
              <a:rPr lang="zh-TW" altLang="en-US" smtClean="0"/>
              <a:t>2019/3/25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8CED36-11C8-400B-8524-1AD61F93D65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76189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8CED36-11C8-400B-8524-1AD61F93D65F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023919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8CED36-11C8-400B-8524-1AD61F93D65F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700695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8CED36-11C8-400B-8524-1AD61F93D65F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753027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99879-4F48-4410-81A9-456A2C15B8AE}" type="datetimeFigureOut">
              <a:rPr lang="zh-TW" altLang="en-US" smtClean="0"/>
              <a:t>2019/3/25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66EE98-FB3E-4340-8F1D-6A03FEBFB31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474239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99879-4F48-4410-81A9-456A2C15B8AE}" type="datetimeFigureOut">
              <a:rPr lang="zh-TW" altLang="en-US" smtClean="0"/>
              <a:t>2019/3/25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66EE98-FB3E-4340-8F1D-6A03FEBFB31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629125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99879-4F48-4410-81A9-456A2C15B8AE}" type="datetimeFigureOut">
              <a:rPr lang="zh-TW" altLang="en-US" smtClean="0"/>
              <a:t>2019/3/25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66EE98-FB3E-4340-8F1D-6A03FEBFB31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07802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99879-4F48-4410-81A9-456A2C15B8AE}" type="datetimeFigureOut">
              <a:rPr lang="zh-TW" altLang="en-US" smtClean="0"/>
              <a:t>2019/3/25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66EE98-FB3E-4340-8F1D-6A03FEBFB31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336787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C:\Users\lol\Downloads\landscape-1539712_1920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58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99879-4F48-4410-81A9-456A2C15B8AE}" type="datetimeFigureOut">
              <a:rPr lang="zh-TW" altLang="en-US" smtClean="0"/>
              <a:t>2019/3/25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66EE98-FB3E-4340-8F1D-6A03FEBFB31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773468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99879-4F48-4410-81A9-456A2C15B8AE}" type="datetimeFigureOut">
              <a:rPr lang="zh-TW" altLang="en-US" smtClean="0"/>
              <a:t>2019/3/25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66EE98-FB3E-4340-8F1D-6A03FEBFB31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049767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99879-4F48-4410-81A9-456A2C15B8AE}" type="datetimeFigureOut">
              <a:rPr lang="zh-TW" altLang="en-US" smtClean="0"/>
              <a:t>2019/3/25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66EE98-FB3E-4340-8F1D-6A03FEBFB31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135278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99879-4F48-4410-81A9-456A2C15B8AE}" type="datetimeFigureOut">
              <a:rPr lang="zh-TW" altLang="en-US" smtClean="0"/>
              <a:t>2019/3/25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66EE98-FB3E-4340-8F1D-6A03FEBFB31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38516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C:\Users\lol\Downloads\tacos-1613795_1920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99879-4F48-4410-81A9-456A2C15B8AE}" type="datetimeFigureOut">
              <a:rPr lang="zh-TW" altLang="en-US" smtClean="0"/>
              <a:t>2019/3/25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66EE98-FB3E-4340-8F1D-6A03FEBFB31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801085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99879-4F48-4410-81A9-456A2C15B8AE}" type="datetimeFigureOut">
              <a:rPr lang="zh-TW" altLang="en-US" smtClean="0"/>
              <a:t>2019/3/25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66EE98-FB3E-4340-8F1D-6A03FEBFB31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163573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99879-4F48-4410-81A9-456A2C15B8AE}" type="datetimeFigureOut">
              <a:rPr lang="zh-TW" altLang="en-US" smtClean="0"/>
              <a:t>2019/3/25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66EE98-FB3E-4340-8F1D-6A03FEBFB31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885925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C99879-4F48-4410-81A9-456A2C15B8AE}" type="datetimeFigureOut">
              <a:rPr lang="zh-TW" altLang="en-US" smtClean="0"/>
              <a:t>2019/3/25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66EE98-FB3E-4340-8F1D-6A03FEBFB31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366457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microsoft.com/office/2007/relationships/hdphoto" Target="../media/hdphoto4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microsoft.com/office/2007/relationships/hdphoto" Target="../media/hdphoto3.wdp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time_continue=80&amp;v=-wGjR-cGnXM" TargetMode="External"/><Relationship Id="rId2" Type="http://schemas.openxmlformats.org/officeDocument/2006/relationships/hyperlink" Target="https://www.today.com/news/alaska-town-gets-free-taco-bell-fare-flown-after-hoax-wbna48044520" TargetMode="Externa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 txBox="1">
            <a:spLocks/>
          </p:cNvSpPr>
          <p:nvPr/>
        </p:nvSpPr>
        <p:spPr>
          <a:xfrm rot="546383">
            <a:off x="3400952" y="767462"/>
            <a:ext cx="5184576" cy="1062891"/>
          </a:xfrm>
          <a:prstGeom prst="rect">
            <a:avLst/>
          </a:prstGeom>
        </p:spPr>
        <p:txBody>
          <a:bodyPr vert="horz" lIns="91440" tIns="45720" rIns="91440" bIns="45720" numCol="1" rtlCol="0" anchor="t">
            <a:prstTxWarp prst="textCascadeUp">
              <a:avLst/>
            </a:prstTxWarp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b="1" kern="1200" cap="all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4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itchFamily="34" charset="-120"/>
                <a:ea typeface="微軟正黑體" pitchFamily="34" charset="-120"/>
              </a:rPr>
              <a:t>天外奇蹟</a:t>
            </a:r>
            <a:endParaRPr lang="zh-TW" altLang="en-US" sz="4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5" name="副標題 2"/>
          <p:cNvSpPr txBox="1">
            <a:spLocks/>
          </p:cNvSpPr>
          <p:nvPr/>
        </p:nvSpPr>
        <p:spPr>
          <a:xfrm>
            <a:off x="5796136" y="3802197"/>
            <a:ext cx="2664296" cy="7200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TW" sz="14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微軟正黑體" pitchFamily="34" charset="-120"/>
                <a:cs typeface="Arial" pitchFamily="34" charset="0"/>
              </a:rPr>
              <a:t>A1043338	</a:t>
            </a:r>
            <a:r>
              <a:rPr lang="zh-TW" altLang="en-US" sz="14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微軟正黑體" pitchFamily="34" charset="-120"/>
                <a:cs typeface="Arial" pitchFamily="34" charset="0"/>
              </a:rPr>
              <a:t>郭上暐</a:t>
            </a:r>
            <a:endParaRPr lang="en-US" altLang="zh-TW" sz="1400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ea typeface="微軟正黑體" pitchFamily="34" charset="-120"/>
              <a:cs typeface="Arial" pitchFamily="34" charset="0"/>
            </a:endParaRPr>
          </a:p>
          <a:p>
            <a:pPr algn="ctr"/>
            <a:r>
              <a:rPr lang="en-US" altLang="zh-TW" sz="14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微軟正黑體" pitchFamily="34" charset="-120"/>
                <a:cs typeface="Arial" pitchFamily="34" charset="0"/>
              </a:rPr>
              <a:t>A1053342	</a:t>
            </a:r>
            <a:r>
              <a:rPr lang="zh-TW" altLang="en-US" sz="14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微軟正黑體" pitchFamily="34" charset="-120"/>
                <a:cs typeface="Arial" pitchFamily="34" charset="0"/>
              </a:rPr>
              <a:t>曾煥倫</a:t>
            </a:r>
            <a:endParaRPr lang="zh-TW" altLang="en-US" sz="14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ea typeface="微軟正黑體" pitchFamily="34" charset="-120"/>
              <a:cs typeface="Arial" pitchFamily="34" charset="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4355976" y="2571750"/>
            <a:ext cx="43841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Taco Bell</a:t>
            </a:r>
            <a:r>
              <a:rPr lang="zh-TW" altLang="en-US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</a:t>
            </a:r>
            <a:r>
              <a:rPr lang="zh-TW" altLang="en-US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itchFamily="34" charset="-120"/>
                <a:ea typeface="微軟正黑體" pitchFamily="34" charset="-120"/>
                <a:cs typeface="Arial" pitchFamily="34" charset="0"/>
              </a:rPr>
              <a:t>玩轉流言的神奇魔術</a:t>
            </a:r>
            <a:endParaRPr lang="en-US" altLang="zh-TW" sz="24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itchFamily="34" charset="-120"/>
              <a:ea typeface="微軟正黑體" pitchFamily="34" charset="-120"/>
              <a:cs typeface="Arial" pitchFamily="34" charset="0"/>
            </a:endParaRPr>
          </a:p>
        </p:txBody>
      </p:sp>
      <p:pic>
        <p:nvPicPr>
          <p:cNvPr id="2050" name="Picture 2" descr="C:\Users\lol\Downloads\mango-catfish-taco-2944558_192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357" y="1906618"/>
            <a:ext cx="4709132" cy="3532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群組 7"/>
          <p:cNvGrpSpPr/>
          <p:nvPr/>
        </p:nvGrpSpPr>
        <p:grpSpPr>
          <a:xfrm>
            <a:off x="303320" y="-169974"/>
            <a:ext cx="1668335" cy="1810912"/>
            <a:chOff x="303320" y="-169974"/>
            <a:chExt cx="1668335" cy="1810912"/>
          </a:xfrm>
        </p:grpSpPr>
        <p:pic>
          <p:nvPicPr>
            <p:cNvPr id="6" name="Picture 3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97664" l="0" r="100000"/>
                      </a14:imgEffect>
                      <a14:imgEffect>
                        <a14:brightnessContrast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99"/>
            <a:stretch/>
          </p:blipFill>
          <p:spPr bwMode="auto">
            <a:xfrm rot="1276344">
              <a:off x="303320" y="556063"/>
              <a:ext cx="1668335" cy="1084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9" name="Picture 2" descr="C:\Users\lol\Downloads\53628897_268052800795482_6628123312213983232_n.png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8088" b="25953" l="51657" r="56290"/>
                      </a14:imgEffect>
                      <a14:imgEffect>
                        <a14:brightnessContrast brigh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078" t="17105" r="43131" b="73064"/>
            <a:stretch/>
          </p:blipFill>
          <p:spPr bwMode="auto">
            <a:xfrm rot="1685797">
              <a:off x="1440134" y="-169974"/>
              <a:ext cx="207286" cy="11241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76722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790946" y="411510"/>
            <a:ext cx="1562109" cy="576064"/>
          </a:xfrm>
          <a:ln w="38100">
            <a:solidFill>
              <a:srgbClr val="00B0F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zh-TW" altLang="en-US" sz="2800" b="1" dirty="0" smtClean="0">
                <a:solidFill>
                  <a:srgbClr val="00B0F0"/>
                </a:solidFill>
                <a:latin typeface="微軟正黑體" pitchFamily="34" charset="-120"/>
                <a:ea typeface="微軟正黑體" pitchFamily="34" charset="-120"/>
              </a:rPr>
              <a:t>目錄</a:t>
            </a:r>
            <a:endParaRPr lang="zh-TW" altLang="en-US" sz="2800" b="1" dirty="0">
              <a:solidFill>
                <a:srgbClr val="00B0F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914106" y="1785511"/>
            <a:ext cx="2031325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TW" sz="1600" dirty="0" smtClean="0">
                <a:solidFill>
                  <a:srgbClr val="00B0F0"/>
                </a:solidFill>
                <a:latin typeface="Arial" pitchFamily="34" charset="0"/>
                <a:ea typeface="微軟正黑體" pitchFamily="34" charset="-120"/>
                <a:cs typeface="Arial" pitchFamily="34" charset="0"/>
              </a:rPr>
              <a:t>Part 1</a:t>
            </a:r>
          </a:p>
          <a:p>
            <a:pPr algn="ctr">
              <a:lnSpc>
                <a:spcPct val="150000"/>
              </a:lnSpc>
            </a:pPr>
            <a:r>
              <a:rPr lang="zh-TW" altLang="en-US" sz="3600" b="1" dirty="0" smtClean="0">
                <a:solidFill>
                  <a:srgbClr val="00B0F0"/>
                </a:solidFill>
                <a:latin typeface="微軟正黑體" pitchFamily="34" charset="-120"/>
                <a:ea typeface="微軟正黑體" pitchFamily="34" charset="-120"/>
              </a:rPr>
              <a:t>背景說明</a:t>
            </a:r>
            <a:endParaRPr lang="en-US" altLang="zh-TW" sz="3600" b="1" dirty="0" smtClean="0">
              <a:solidFill>
                <a:srgbClr val="00B0F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3556337" y="1791360"/>
            <a:ext cx="2031325" cy="11909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TW" sz="1600" dirty="0">
                <a:solidFill>
                  <a:srgbClr val="00B0F0"/>
                </a:solidFill>
                <a:latin typeface="Arial" pitchFamily="34" charset="0"/>
                <a:ea typeface="微軟正黑體" pitchFamily="34" charset="-120"/>
                <a:cs typeface="Arial" pitchFamily="34" charset="0"/>
              </a:rPr>
              <a:t>Part </a:t>
            </a:r>
            <a:r>
              <a:rPr lang="en-US" altLang="zh-TW" sz="1600" dirty="0" smtClean="0">
                <a:solidFill>
                  <a:srgbClr val="00B0F0"/>
                </a:solidFill>
                <a:latin typeface="Arial" pitchFamily="34" charset="0"/>
                <a:ea typeface="微軟正黑體" pitchFamily="34" charset="-120"/>
                <a:cs typeface="Arial" pitchFamily="34" charset="0"/>
              </a:rPr>
              <a:t>2</a:t>
            </a:r>
            <a:endParaRPr lang="en-US" altLang="zh-TW" sz="1600" dirty="0">
              <a:solidFill>
                <a:srgbClr val="00B0F0"/>
              </a:solidFill>
              <a:latin typeface="Arial" pitchFamily="34" charset="0"/>
              <a:ea typeface="微軟正黑體" pitchFamily="34" charset="-120"/>
              <a:cs typeface="Arial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zh-TW" altLang="en-US" sz="3600" b="1" dirty="0" smtClean="0">
                <a:solidFill>
                  <a:srgbClr val="00B0F0"/>
                </a:solidFill>
                <a:latin typeface="微軟正黑體" pitchFamily="34" charset="-120"/>
                <a:ea typeface="微軟正黑體" pitchFamily="34" charset="-120"/>
              </a:rPr>
              <a:t>行銷策略</a:t>
            </a:r>
            <a:endParaRPr lang="en-US" altLang="zh-TW" sz="3600" b="1" dirty="0" smtClean="0">
              <a:solidFill>
                <a:srgbClr val="00B0F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6203376" y="1779662"/>
            <a:ext cx="2031325" cy="11909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TW" sz="1600" dirty="0">
                <a:solidFill>
                  <a:srgbClr val="00B0F0"/>
                </a:solidFill>
                <a:latin typeface="Arial" pitchFamily="34" charset="0"/>
                <a:ea typeface="微軟正黑體" pitchFamily="34" charset="-120"/>
                <a:cs typeface="Arial" pitchFamily="34" charset="0"/>
              </a:rPr>
              <a:t>Part </a:t>
            </a:r>
            <a:r>
              <a:rPr lang="en-US" altLang="zh-TW" sz="1600" dirty="0" smtClean="0">
                <a:solidFill>
                  <a:srgbClr val="00B0F0"/>
                </a:solidFill>
                <a:latin typeface="Arial" pitchFamily="34" charset="0"/>
                <a:ea typeface="微軟正黑體" pitchFamily="34" charset="-120"/>
                <a:cs typeface="Arial" pitchFamily="34" charset="0"/>
              </a:rPr>
              <a:t>3</a:t>
            </a:r>
            <a:endParaRPr lang="en-US" altLang="zh-TW" sz="1600" dirty="0">
              <a:solidFill>
                <a:srgbClr val="00B0F0"/>
              </a:solidFill>
              <a:latin typeface="Arial" pitchFamily="34" charset="0"/>
              <a:ea typeface="微軟正黑體" pitchFamily="34" charset="-120"/>
              <a:cs typeface="Arial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zh-TW" altLang="en-US" sz="3600" b="1" dirty="0" smtClean="0">
                <a:solidFill>
                  <a:srgbClr val="00B0F0"/>
                </a:solidFill>
                <a:latin typeface="微軟正黑體" pitchFamily="34" charset="-120"/>
                <a:ea typeface="微軟正黑體" pitchFamily="34" charset="-120"/>
              </a:rPr>
              <a:t>行銷效果</a:t>
            </a:r>
            <a:endParaRPr lang="en-US" altLang="zh-TW" sz="3600" b="1" dirty="0" smtClean="0">
              <a:solidFill>
                <a:srgbClr val="00B0F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9" name="等腰三角形 8"/>
          <p:cNvSpPr/>
          <p:nvPr/>
        </p:nvSpPr>
        <p:spPr>
          <a:xfrm rot="5400000">
            <a:off x="3111565" y="2352439"/>
            <a:ext cx="222603" cy="216024"/>
          </a:xfrm>
          <a:prstGeom prst="triangl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等腰三角形 10"/>
          <p:cNvSpPr/>
          <p:nvPr/>
        </p:nvSpPr>
        <p:spPr>
          <a:xfrm rot="5400000">
            <a:off x="5792847" y="2352440"/>
            <a:ext cx="222602" cy="216024"/>
          </a:xfrm>
          <a:prstGeom prst="triangl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49406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1119290" y="-20538"/>
            <a:ext cx="1620957" cy="6595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TW" altLang="en-US" sz="2800" b="1" dirty="0" smtClean="0">
                <a:solidFill>
                  <a:srgbClr val="00B0F0"/>
                </a:solidFill>
                <a:latin typeface="微軟正黑體" pitchFamily="34" charset="-120"/>
                <a:ea typeface="微軟正黑體" pitchFamily="34" charset="-120"/>
              </a:rPr>
              <a:t>背景說明</a:t>
            </a:r>
            <a:endParaRPr lang="en-US" altLang="zh-TW" sz="2800" b="1" dirty="0" smtClean="0">
              <a:solidFill>
                <a:srgbClr val="00B0F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3761521" y="-20538"/>
            <a:ext cx="1620957" cy="6595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TW" altLang="en-US" sz="2800" b="1" dirty="0" smtClean="0">
                <a:solidFill>
                  <a:srgbClr val="00B0F0">
                    <a:alpha val="20000"/>
                  </a:srgbClr>
                </a:solidFill>
                <a:latin typeface="微軟正黑體" pitchFamily="34" charset="-120"/>
                <a:ea typeface="微軟正黑體" pitchFamily="34" charset="-120"/>
              </a:rPr>
              <a:t>行銷策略</a:t>
            </a:r>
            <a:endParaRPr lang="en-US" altLang="zh-TW" sz="2800" b="1" dirty="0" smtClean="0">
              <a:solidFill>
                <a:srgbClr val="00B0F0">
                  <a:alpha val="20000"/>
                </a:srgbClr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6408560" y="-20538"/>
            <a:ext cx="1620957" cy="6595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TW" altLang="en-US" sz="2800" b="1" dirty="0">
                <a:solidFill>
                  <a:srgbClr val="00B0F0">
                    <a:alpha val="20000"/>
                  </a:srgbClr>
                </a:solidFill>
                <a:latin typeface="微軟正黑體" pitchFamily="34" charset="-120"/>
                <a:ea typeface="微軟正黑體" pitchFamily="34" charset="-120"/>
              </a:rPr>
              <a:t>行銷效果</a:t>
            </a:r>
            <a:endParaRPr lang="en-US" altLang="zh-TW" sz="2800" b="1" dirty="0">
              <a:solidFill>
                <a:srgbClr val="00B0F0">
                  <a:alpha val="20000"/>
                </a:srgbClr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7" name="等腰三角形 6"/>
          <p:cNvSpPr/>
          <p:nvPr/>
        </p:nvSpPr>
        <p:spPr>
          <a:xfrm rot="5400000">
            <a:off x="3111565" y="201220"/>
            <a:ext cx="222603" cy="216024"/>
          </a:xfrm>
          <a:prstGeom prst="triangl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400"/>
          </a:p>
        </p:txBody>
      </p:sp>
      <p:sp>
        <p:nvSpPr>
          <p:cNvPr id="8" name="等腰三角形 7"/>
          <p:cNvSpPr/>
          <p:nvPr/>
        </p:nvSpPr>
        <p:spPr>
          <a:xfrm rot="5400000">
            <a:off x="5792847" y="201220"/>
            <a:ext cx="222602" cy="216024"/>
          </a:xfrm>
          <a:prstGeom prst="triangl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400"/>
          </a:p>
        </p:txBody>
      </p:sp>
      <p:sp>
        <p:nvSpPr>
          <p:cNvPr id="9" name="文字方塊 8"/>
          <p:cNvSpPr txBox="1"/>
          <p:nvPr/>
        </p:nvSpPr>
        <p:spPr>
          <a:xfrm>
            <a:off x="179512" y="1505912"/>
            <a:ext cx="720080" cy="715089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b="1" dirty="0" smtClean="0">
                <a:latin typeface="微軟正黑體" pitchFamily="34" charset="-120"/>
                <a:ea typeface="微軟正黑體" pitchFamily="34" charset="-120"/>
              </a:rPr>
              <a:t>公司簡介</a:t>
            </a:r>
            <a:endParaRPr lang="zh-TW" altLang="en-US" b="1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179512" y="3224813"/>
            <a:ext cx="720080" cy="71508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b="1" dirty="0" smtClean="0">
                <a:latin typeface="微軟正黑體" pitchFamily="34" charset="-120"/>
                <a:ea typeface="微軟正黑體" pitchFamily="34" charset="-120"/>
              </a:rPr>
              <a:t>事件經過</a:t>
            </a:r>
            <a:endParaRPr lang="zh-TW" altLang="en-US" b="1" dirty="0"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56" r="25071"/>
          <a:stretch/>
        </p:blipFill>
        <p:spPr bwMode="auto">
          <a:xfrm>
            <a:off x="1115616" y="1022647"/>
            <a:ext cx="3299460" cy="35653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文字方塊 10"/>
          <p:cNvSpPr txBox="1"/>
          <p:nvPr/>
        </p:nvSpPr>
        <p:spPr>
          <a:xfrm>
            <a:off x="4456524" y="1312593"/>
            <a:ext cx="4602542" cy="29854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zh-TW" altLang="en-US" sz="2200" dirty="0" smtClean="0">
                <a:latin typeface="微軟正黑體" pitchFamily="34" charset="-120"/>
                <a:ea typeface="微軟正黑體" pitchFamily="34" charset="-120"/>
              </a:rPr>
              <a:t>墨西哥</a:t>
            </a:r>
            <a:r>
              <a:rPr lang="zh-TW" altLang="en-US" sz="2200" dirty="0">
                <a:latin typeface="微軟正黑體" pitchFamily="34" charset="-120"/>
                <a:ea typeface="微軟正黑體" pitchFamily="34" charset="-120"/>
              </a:rPr>
              <a:t>捲</a:t>
            </a:r>
            <a:r>
              <a:rPr lang="zh-TW" altLang="en-US" sz="2200" dirty="0" smtClean="0">
                <a:latin typeface="微軟正黑體" pitchFamily="34" charset="-120"/>
                <a:ea typeface="微軟正黑體" pitchFamily="34" charset="-120"/>
              </a:rPr>
              <a:t>餅</a:t>
            </a:r>
            <a:endParaRPr lang="en-US" altLang="zh-TW" sz="2200" dirty="0" smtClean="0">
              <a:latin typeface="微軟正黑體" pitchFamily="34" charset="-120"/>
              <a:ea typeface="微軟正黑體" pitchFamily="34" charset="-120"/>
            </a:endParaRPr>
          </a:p>
          <a:p>
            <a:pPr marL="342900" indent="-342900">
              <a:buFont typeface="Arial" pitchFamily="34" charset="0"/>
              <a:buChar char="•"/>
            </a:pPr>
            <a:endParaRPr lang="en-US" altLang="zh-TW" sz="2400" dirty="0" smtClean="0">
              <a:latin typeface="微軟正黑體" pitchFamily="34" charset="-120"/>
              <a:ea typeface="微軟正黑體" pitchFamily="34" charset="-12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zh-TW" altLang="en-US" sz="2200" dirty="0" smtClean="0">
                <a:latin typeface="微軟正黑體" pitchFamily="34" charset="-120"/>
                <a:ea typeface="微軟正黑體" pitchFamily="34" charset="-120"/>
              </a:rPr>
              <a:t>美國第</a:t>
            </a:r>
            <a:r>
              <a:rPr lang="en-US" altLang="zh-TW" sz="3600" b="1" dirty="0" smtClean="0">
                <a:solidFill>
                  <a:srgbClr val="00B0F0"/>
                </a:solidFill>
                <a:latin typeface="微軟正黑體" pitchFamily="34" charset="-120"/>
                <a:ea typeface="微軟正黑體" pitchFamily="34" charset="-120"/>
              </a:rPr>
              <a:t>4</a:t>
            </a:r>
            <a:r>
              <a:rPr lang="zh-TW" altLang="en-US" sz="2200" dirty="0" smtClean="0">
                <a:latin typeface="微軟正黑體" pitchFamily="34" charset="-120"/>
                <a:ea typeface="微軟正黑體" pitchFamily="34" charset="-120"/>
              </a:rPr>
              <a:t>大</a:t>
            </a:r>
            <a:r>
              <a:rPr lang="zh-TW" altLang="en-US" sz="2200" dirty="0">
                <a:latin typeface="微軟正黑體" pitchFamily="34" charset="-120"/>
                <a:ea typeface="微軟正黑體" pitchFamily="34" charset="-120"/>
              </a:rPr>
              <a:t>連鎖餐飲</a:t>
            </a:r>
            <a:r>
              <a:rPr lang="zh-TW" altLang="en-US" sz="2200" dirty="0" smtClean="0">
                <a:latin typeface="微軟正黑體" pitchFamily="34" charset="-120"/>
                <a:ea typeface="微軟正黑體" pitchFamily="34" charset="-120"/>
              </a:rPr>
              <a:t>品牌</a:t>
            </a:r>
            <a:endParaRPr lang="en-US" altLang="zh-TW" sz="2200" dirty="0" smtClean="0">
              <a:latin typeface="微軟正黑體" pitchFamily="34" charset="-120"/>
              <a:ea typeface="微軟正黑體" pitchFamily="34" charset="-120"/>
            </a:endParaRPr>
          </a:p>
          <a:p>
            <a:pPr marL="342900" indent="-342900">
              <a:buFont typeface="Arial" pitchFamily="34" charset="0"/>
              <a:buChar char="•"/>
            </a:pPr>
            <a:endParaRPr lang="en-US" altLang="zh-TW" sz="2400" dirty="0" smtClean="0">
              <a:latin typeface="微軟正黑體" pitchFamily="34" charset="-120"/>
              <a:ea typeface="微軟正黑體" pitchFamily="34" charset="-12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altLang="zh-TW" sz="2200" dirty="0" smtClean="0">
                <a:latin typeface="微軟正黑體" pitchFamily="34" charset="-120"/>
                <a:ea typeface="微軟正黑體" pitchFamily="34" charset="-120"/>
              </a:rPr>
              <a:t>2016</a:t>
            </a:r>
            <a:r>
              <a:rPr lang="zh-TW" altLang="en-US" sz="2200" dirty="0" smtClean="0">
                <a:latin typeface="微軟正黑體" pitchFamily="34" charset="-120"/>
                <a:ea typeface="微軟正黑體" pitchFamily="34" charset="-120"/>
              </a:rPr>
              <a:t>全球創新公司</a:t>
            </a:r>
            <a:r>
              <a:rPr lang="en-US" altLang="zh-TW" sz="2200" dirty="0" smtClean="0">
                <a:latin typeface="微軟正黑體" pitchFamily="34" charset="-120"/>
                <a:ea typeface="微軟正黑體" pitchFamily="34" charset="-120"/>
              </a:rPr>
              <a:t>50</a:t>
            </a:r>
            <a:r>
              <a:rPr lang="zh-TW" altLang="en-US" sz="2200" dirty="0" smtClean="0">
                <a:latin typeface="微軟正黑體" pitchFamily="34" charset="-120"/>
                <a:ea typeface="微軟正黑體" pitchFamily="34" charset="-120"/>
              </a:rPr>
              <a:t>強第</a:t>
            </a:r>
            <a:r>
              <a:rPr lang="en-US" altLang="zh-TW" sz="3600" b="1" dirty="0" smtClean="0">
                <a:solidFill>
                  <a:srgbClr val="00B0F0"/>
                </a:solidFill>
                <a:latin typeface="微軟正黑體" pitchFamily="34" charset="-120"/>
                <a:ea typeface="微軟正黑體" pitchFamily="34" charset="-120"/>
              </a:rPr>
              <a:t>10</a:t>
            </a:r>
            <a:r>
              <a:rPr lang="zh-TW" altLang="en-US" sz="2200" dirty="0" smtClean="0">
                <a:latin typeface="微軟正黑體" pitchFamily="34" charset="-120"/>
                <a:ea typeface="微軟正黑體" pitchFamily="34" charset="-120"/>
              </a:rPr>
              <a:t>名</a:t>
            </a:r>
            <a:endParaRPr lang="en-US" altLang="zh-TW" sz="2200" dirty="0" smtClean="0">
              <a:latin typeface="微軟正黑體" pitchFamily="34" charset="-120"/>
              <a:ea typeface="微軟正黑體" pitchFamily="34" charset="-120"/>
            </a:endParaRPr>
          </a:p>
          <a:p>
            <a:pPr marL="342900" indent="-342900">
              <a:buFont typeface="Arial" pitchFamily="34" charset="0"/>
              <a:buChar char="•"/>
            </a:pPr>
            <a:endParaRPr lang="en-US" altLang="zh-TW" sz="2400" dirty="0">
              <a:latin typeface="微軟正黑體" pitchFamily="34" charset="-120"/>
              <a:ea typeface="微軟正黑體" pitchFamily="34" charset="-12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zh-TW" altLang="en-US" sz="2200" dirty="0" smtClean="0">
                <a:latin typeface="微軟正黑體" pitchFamily="34" charset="-120"/>
                <a:ea typeface="微軟正黑體" pitchFamily="34" charset="-120"/>
              </a:rPr>
              <a:t>科技創新、社群媒體行銷</a:t>
            </a:r>
            <a:endParaRPr lang="zh-TW" altLang="en-US" sz="2200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8676456" y="4803998"/>
            <a:ext cx="2880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 smtClean="0">
                <a:latin typeface="Arial" pitchFamily="34" charset="0"/>
                <a:cs typeface="Arial" pitchFamily="34" charset="0"/>
              </a:rPr>
              <a:t>1</a:t>
            </a:r>
            <a:endParaRPr lang="zh-TW" altLang="en-US" sz="12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9105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1119290" y="-20538"/>
            <a:ext cx="1620957" cy="6595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TW" altLang="en-US" sz="2800" b="1" dirty="0" smtClean="0">
                <a:solidFill>
                  <a:srgbClr val="00B0F0"/>
                </a:solidFill>
                <a:latin typeface="微軟正黑體" pitchFamily="34" charset="-120"/>
                <a:ea typeface="微軟正黑體" pitchFamily="34" charset="-120"/>
              </a:rPr>
              <a:t>背景說明</a:t>
            </a:r>
            <a:endParaRPr lang="en-US" altLang="zh-TW" sz="2800" b="1" dirty="0" smtClean="0">
              <a:solidFill>
                <a:srgbClr val="00B0F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3761521" y="-20538"/>
            <a:ext cx="1620957" cy="6595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TW" altLang="en-US" sz="2800" b="1" dirty="0" smtClean="0">
                <a:solidFill>
                  <a:srgbClr val="00B0F0">
                    <a:alpha val="20000"/>
                  </a:srgbClr>
                </a:solidFill>
                <a:latin typeface="微軟正黑體" pitchFamily="34" charset="-120"/>
                <a:ea typeface="微軟正黑體" pitchFamily="34" charset="-120"/>
              </a:rPr>
              <a:t>行銷策略</a:t>
            </a:r>
            <a:endParaRPr lang="en-US" altLang="zh-TW" sz="2800" b="1" dirty="0" smtClean="0">
              <a:solidFill>
                <a:srgbClr val="00B0F0">
                  <a:alpha val="20000"/>
                </a:srgbClr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6408560" y="-20538"/>
            <a:ext cx="1620957" cy="6595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TW" altLang="en-US" sz="2800" b="1" dirty="0">
                <a:solidFill>
                  <a:srgbClr val="00B0F0">
                    <a:alpha val="20000"/>
                  </a:srgbClr>
                </a:solidFill>
                <a:latin typeface="微軟正黑體" pitchFamily="34" charset="-120"/>
                <a:ea typeface="微軟正黑體" pitchFamily="34" charset="-120"/>
              </a:rPr>
              <a:t>行銷效果</a:t>
            </a:r>
            <a:endParaRPr lang="en-US" altLang="zh-TW" sz="2800" b="1" dirty="0">
              <a:solidFill>
                <a:srgbClr val="00B0F0">
                  <a:alpha val="20000"/>
                </a:srgbClr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7" name="等腰三角形 6"/>
          <p:cNvSpPr/>
          <p:nvPr/>
        </p:nvSpPr>
        <p:spPr>
          <a:xfrm rot="5400000">
            <a:off x="3111565" y="201220"/>
            <a:ext cx="222603" cy="216024"/>
          </a:xfrm>
          <a:prstGeom prst="triangl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400"/>
          </a:p>
        </p:txBody>
      </p:sp>
      <p:sp>
        <p:nvSpPr>
          <p:cNvPr id="8" name="等腰三角形 7"/>
          <p:cNvSpPr/>
          <p:nvPr/>
        </p:nvSpPr>
        <p:spPr>
          <a:xfrm rot="5400000">
            <a:off x="5792847" y="201220"/>
            <a:ext cx="222602" cy="216024"/>
          </a:xfrm>
          <a:prstGeom prst="triangl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400"/>
          </a:p>
        </p:txBody>
      </p:sp>
      <p:sp>
        <p:nvSpPr>
          <p:cNvPr id="9" name="文字方塊 8"/>
          <p:cNvSpPr txBox="1"/>
          <p:nvPr/>
        </p:nvSpPr>
        <p:spPr>
          <a:xfrm>
            <a:off x="179512" y="1505912"/>
            <a:ext cx="720080" cy="71508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b="1" dirty="0" smtClean="0">
                <a:latin typeface="微軟正黑體" pitchFamily="34" charset="-120"/>
                <a:ea typeface="微軟正黑體" pitchFamily="34" charset="-120"/>
              </a:rPr>
              <a:t>公司簡介</a:t>
            </a:r>
            <a:endParaRPr lang="zh-TW" altLang="en-US" b="1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179512" y="3224813"/>
            <a:ext cx="720080" cy="715089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zh-TW"/>
            </a:defPPr>
            <a:lvl1pPr algn="ctr">
              <a:defRPr b="1">
                <a:latin typeface="微軟正黑體" pitchFamily="34" charset="-120"/>
                <a:ea typeface="微軟正黑體" pitchFamily="34" charset="-120"/>
              </a:defRPr>
            </a:lvl1pPr>
          </a:lstStyle>
          <a:p>
            <a:r>
              <a:rPr lang="zh-TW" altLang="en-US" dirty="0"/>
              <a:t>事件經過</a:t>
            </a:r>
          </a:p>
        </p:txBody>
      </p:sp>
      <p:sp>
        <p:nvSpPr>
          <p:cNvPr id="2" name="文字方塊 1"/>
          <p:cNvSpPr txBox="1"/>
          <p:nvPr/>
        </p:nvSpPr>
        <p:spPr>
          <a:xfrm>
            <a:off x="1295635" y="924839"/>
            <a:ext cx="65527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 smtClean="0">
                <a:latin typeface="微軟正黑體" pitchFamily="34" charset="-120"/>
                <a:ea typeface="微軟正黑體" pitchFamily="34" charset="-120"/>
              </a:rPr>
              <a:t>假新聞風波</a:t>
            </a:r>
            <a:r>
              <a:rPr lang="en-US" altLang="zh-TW" sz="2400" dirty="0" smtClean="0">
                <a:latin typeface="微軟正黑體" pitchFamily="34" charset="-120"/>
                <a:ea typeface="微軟正黑體" pitchFamily="34" charset="-120"/>
              </a:rPr>
              <a:t>:</a:t>
            </a:r>
            <a:r>
              <a:rPr lang="zh-TW" altLang="en-US" sz="2400" dirty="0" smtClean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sz="2400" b="1" dirty="0" smtClean="0">
                <a:latin typeface="微軟正黑體" pitchFamily="34" charset="-120"/>
                <a:ea typeface="微軟正黑體" pitchFamily="34" charset="-120"/>
              </a:rPr>
              <a:t>Taco Bell </a:t>
            </a:r>
            <a:r>
              <a:rPr lang="zh-TW" altLang="en-US" sz="2400" b="1" dirty="0" smtClean="0">
                <a:latin typeface="微軟正黑體" pitchFamily="34" charset="-120"/>
                <a:ea typeface="微軟正黑體" pitchFamily="34" charset="-120"/>
              </a:rPr>
              <a:t>將在柏特利小鎮開分店</a:t>
            </a:r>
            <a:endParaRPr lang="zh-TW" altLang="en-US" sz="2400" b="1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8676456" y="4803998"/>
            <a:ext cx="2880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 smtClean="0">
                <a:latin typeface="Arial" pitchFamily="34" charset="0"/>
                <a:cs typeface="Arial" pitchFamily="34" charset="0"/>
              </a:rPr>
              <a:t>2</a:t>
            </a:r>
            <a:endParaRPr lang="zh-TW" altLang="en-US" sz="12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4179517" y="1659642"/>
            <a:ext cx="2185215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TW" altLang="en-US" sz="2000" dirty="0" smtClean="0">
                <a:latin typeface="Arial" pitchFamily="34" charset="0"/>
                <a:ea typeface="微軟正黑體" pitchFamily="34" charset="-120"/>
                <a:cs typeface="Arial" pitchFamily="34" charset="0"/>
              </a:rPr>
              <a:t>最近的</a:t>
            </a:r>
            <a:endParaRPr lang="en-US" altLang="zh-TW" sz="2000" dirty="0" smtClean="0">
              <a:latin typeface="Arial" pitchFamily="34" charset="0"/>
              <a:ea typeface="微軟正黑體" pitchFamily="34" charset="-120"/>
              <a:cs typeface="Arial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zh-TW" altLang="en-US" sz="2400" b="1" dirty="0" smtClean="0">
                <a:solidFill>
                  <a:srgbClr val="00B0F0"/>
                </a:solidFill>
                <a:latin typeface="Arial" pitchFamily="34" charset="0"/>
                <a:ea typeface="微軟正黑體" pitchFamily="34" charset="-120"/>
                <a:cs typeface="Arial" pitchFamily="34" charset="0"/>
              </a:rPr>
              <a:t>速食店</a:t>
            </a:r>
            <a:endParaRPr lang="en-US" altLang="zh-TW" sz="2400" b="1" dirty="0" smtClean="0">
              <a:solidFill>
                <a:srgbClr val="00B0F0"/>
              </a:solidFill>
              <a:latin typeface="Arial" pitchFamily="34" charset="0"/>
              <a:ea typeface="微軟正黑體" pitchFamily="34" charset="-120"/>
              <a:cs typeface="Arial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zh-TW" altLang="en-US" sz="2000" dirty="0" smtClean="0">
                <a:latin typeface="Arial" pitchFamily="34" charset="0"/>
                <a:ea typeface="微軟正黑體" pitchFamily="34" charset="-120"/>
                <a:cs typeface="Arial" pitchFamily="34" charset="0"/>
              </a:rPr>
              <a:t>距離小鎮</a:t>
            </a:r>
            <a:endParaRPr lang="en-US" altLang="zh-TW" sz="2000" dirty="0" smtClean="0">
              <a:latin typeface="Arial" pitchFamily="34" charset="0"/>
              <a:ea typeface="微軟正黑體" pitchFamily="34" charset="-120"/>
              <a:cs typeface="Arial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en-US" altLang="zh-TW" sz="3200" b="1" dirty="0" smtClean="0">
                <a:solidFill>
                  <a:srgbClr val="00B0F0"/>
                </a:solidFill>
                <a:latin typeface="Arial" pitchFamily="34" charset="0"/>
                <a:ea typeface="微軟正黑體" pitchFamily="34" charset="-120"/>
                <a:cs typeface="Arial" pitchFamily="34" charset="0"/>
              </a:rPr>
              <a:t>643</a:t>
            </a:r>
            <a:r>
              <a:rPr lang="zh-TW" altLang="en-US" sz="3200" b="1" dirty="0" smtClean="0">
                <a:solidFill>
                  <a:srgbClr val="00B0F0"/>
                </a:solidFill>
                <a:latin typeface="Arial" pitchFamily="34" charset="0"/>
                <a:ea typeface="微軟正黑體" pitchFamily="34" charset="-120"/>
                <a:cs typeface="Arial" pitchFamily="34" charset="0"/>
              </a:rPr>
              <a:t>公里</a:t>
            </a:r>
            <a:endParaRPr lang="en-US" altLang="zh-TW" sz="3200" b="1" dirty="0" smtClean="0">
              <a:solidFill>
                <a:srgbClr val="00B0F0"/>
              </a:solidFill>
              <a:latin typeface="Arial" pitchFamily="34" charset="0"/>
              <a:ea typeface="微軟正黑體" pitchFamily="34" charset="-120"/>
              <a:cs typeface="Arial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en-US" altLang="zh-TW" sz="2400" b="1" dirty="0" smtClean="0">
                <a:solidFill>
                  <a:srgbClr val="00B0F0"/>
                </a:solidFill>
                <a:latin typeface="Arial" pitchFamily="34" charset="0"/>
                <a:ea typeface="微軟正黑體" pitchFamily="34" charset="-120"/>
                <a:cs typeface="Arial" pitchFamily="34" charset="0"/>
              </a:rPr>
              <a:t>(</a:t>
            </a:r>
            <a:r>
              <a:rPr lang="zh-TW" altLang="en-US" sz="2400" b="1" dirty="0" smtClean="0">
                <a:solidFill>
                  <a:srgbClr val="00B0F0"/>
                </a:solidFill>
                <a:latin typeface="Arial" pitchFamily="34" charset="0"/>
                <a:ea typeface="微軟正黑體" pitchFamily="34" charset="-120"/>
                <a:cs typeface="Arial" pitchFamily="34" charset="0"/>
              </a:rPr>
              <a:t>台北</a:t>
            </a:r>
            <a:r>
              <a:rPr lang="en-US" altLang="zh-TW" sz="2400" b="1" dirty="0" smtClean="0">
                <a:solidFill>
                  <a:srgbClr val="00B0F0"/>
                </a:solidFill>
                <a:latin typeface="Arial" pitchFamily="34" charset="0"/>
                <a:ea typeface="微軟正黑體" pitchFamily="34" charset="-120"/>
                <a:cs typeface="Arial" pitchFamily="34" charset="0"/>
              </a:rPr>
              <a:t>-</a:t>
            </a:r>
            <a:r>
              <a:rPr lang="zh-TW" altLang="en-US" sz="2400" b="1" dirty="0" smtClean="0">
                <a:solidFill>
                  <a:srgbClr val="00B0F0"/>
                </a:solidFill>
                <a:latin typeface="Arial" pitchFamily="34" charset="0"/>
                <a:ea typeface="微軟正黑體" pitchFamily="34" charset="-120"/>
                <a:cs typeface="Arial" pitchFamily="34" charset="0"/>
              </a:rPr>
              <a:t>台南 </a:t>
            </a:r>
            <a:r>
              <a:rPr lang="en-US" altLang="zh-TW" sz="2400" b="1" dirty="0" smtClean="0">
                <a:solidFill>
                  <a:srgbClr val="00B0F0"/>
                </a:solidFill>
                <a:latin typeface="Arial" pitchFamily="34" charset="0"/>
                <a:ea typeface="微軟正黑體" pitchFamily="34" charset="-120"/>
                <a:cs typeface="Arial" pitchFamily="34" charset="0"/>
              </a:rPr>
              <a:t>X2)</a:t>
            </a:r>
            <a:endParaRPr lang="zh-TW" altLang="en-US" sz="2400" b="1" dirty="0">
              <a:solidFill>
                <a:srgbClr val="00B0F0"/>
              </a:solidFill>
              <a:latin typeface="Arial" pitchFamily="34" charset="0"/>
              <a:ea typeface="微軟正黑體" pitchFamily="34" charset="-120"/>
              <a:cs typeface="Arial" pitchFamily="34" charset="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1475656" y="1635646"/>
            <a:ext cx="2031325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TW" altLang="en-US" sz="2000" dirty="0" smtClean="0">
                <a:latin typeface="Arial" pitchFamily="34" charset="0"/>
                <a:ea typeface="微軟正黑體" pitchFamily="34" charset="-120"/>
                <a:cs typeface="Arial" pitchFamily="34" charset="0"/>
              </a:rPr>
              <a:t>位於</a:t>
            </a:r>
            <a:endParaRPr lang="en-US" altLang="zh-TW" sz="2000" dirty="0" smtClean="0">
              <a:latin typeface="Arial" pitchFamily="34" charset="0"/>
              <a:ea typeface="微軟正黑體" pitchFamily="34" charset="-120"/>
              <a:cs typeface="Arial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zh-TW" altLang="en-US" sz="2400" b="1" dirty="0" smtClean="0">
                <a:solidFill>
                  <a:srgbClr val="00B0F0"/>
                </a:solidFill>
                <a:latin typeface="Arial" pitchFamily="34" charset="0"/>
                <a:ea typeface="微軟正黑體" pitchFamily="34" charset="-120"/>
                <a:cs typeface="Arial" pitchFamily="34" charset="0"/>
              </a:rPr>
              <a:t>阿拉斯加</a:t>
            </a:r>
            <a:endParaRPr lang="en-US" altLang="zh-TW" sz="2400" b="1" dirty="0" smtClean="0">
              <a:solidFill>
                <a:srgbClr val="00B0F0"/>
              </a:solidFill>
              <a:latin typeface="Arial" pitchFamily="34" charset="0"/>
              <a:ea typeface="微軟正黑體" pitchFamily="34" charset="-120"/>
              <a:cs typeface="Arial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zh-TW" altLang="en-US" sz="2000" dirty="0" smtClean="0">
                <a:latin typeface="Arial" pitchFamily="34" charset="0"/>
                <a:ea typeface="微軟正黑體" pitchFamily="34" charset="-120"/>
                <a:cs typeface="Arial" pitchFamily="34" charset="0"/>
              </a:rPr>
              <a:t>人口</a:t>
            </a:r>
            <a:r>
              <a:rPr lang="en-US" altLang="zh-TW" sz="3200" b="1" dirty="0" smtClean="0">
                <a:solidFill>
                  <a:srgbClr val="00B0F0"/>
                </a:solidFill>
                <a:latin typeface="Arial" pitchFamily="34" charset="0"/>
                <a:ea typeface="微軟正黑體" pitchFamily="34" charset="-120"/>
                <a:cs typeface="Arial" pitchFamily="34" charset="0"/>
              </a:rPr>
              <a:t>6200</a:t>
            </a:r>
            <a:r>
              <a:rPr lang="zh-TW" altLang="en-US" sz="3200" b="1" dirty="0" smtClean="0">
                <a:solidFill>
                  <a:srgbClr val="00B0F0"/>
                </a:solidFill>
                <a:latin typeface="Arial" pitchFamily="34" charset="0"/>
                <a:ea typeface="微軟正黑體" pitchFamily="34" charset="-120"/>
                <a:cs typeface="Arial" pitchFamily="34" charset="0"/>
              </a:rPr>
              <a:t>人</a:t>
            </a:r>
            <a:endParaRPr lang="en-US" altLang="zh-TW" sz="2000" b="1" dirty="0" smtClean="0">
              <a:solidFill>
                <a:srgbClr val="00B0F0"/>
              </a:solidFill>
              <a:latin typeface="Arial" pitchFamily="34" charset="0"/>
              <a:ea typeface="微軟正黑體" pitchFamily="34" charset="-120"/>
              <a:cs typeface="Arial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zh-TW" altLang="en-US" sz="2400" b="1" dirty="0">
                <a:solidFill>
                  <a:srgbClr val="00B0F0"/>
                </a:solidFill>
                <a:latin typeface="Arial" pitchFamily="34" charset="0"/>
                <a:ea typeface="微軟正黑體" pitchFamily="34" charset="-120"/>
                <a:cs typeface="Arial" pitchFamily="34" charset="0"/>
              </a:rPr>
              <a:t>生活機能不便</a:t>
            </a:r>
            <a:endParaRPr lang="en-US" altLang="zh-TW" sz="2400" b="1" dirty="0" smtClean="0">
              <a:solidFill>
                <a:srgbClr val="00B0F0"/>
              </a:solidFill>
              <a:latin typeface="Arial" pitchFamily="34" charset="0"/>
              <a:ea typeface="微軟正黑體" pitchFamily="34" charset="-120"/>
              <a:cs typeface="Arial" pitchFamily="34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3635896" y="2335284"/>
            <a:ext cx="4844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000" b="1" dirty="0" smtClean="0">
                <a:latin typeface="Arial" pitchFamily="34" charset="0"/>
                <a:cs typeface="Arial" pitchFamily="34" charset="0"/>
              </a:rPr>
              <a:t>+</a:t>
            </a:r>
            <a:endParaRPr lang="zh-TW" altLang="en-US" sz="40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6300192" y="2335284"/>
            <a:ext cx="4844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000" b="1" dirty="0" smtClean="0">
                <a:latin typeface="Arial" pitchFamily="34" charset="0"/>
                <a:cs typeface="Arial" pitchFamily="34" charset="0"/>
              </a:rPr>
              <a:t>=</a:t>
            </a:r>
            <a:endParaRPr lang="zh-TW" altLang="en-US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6930631" y="1681812"/>
            <a:ext cx="1723549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TW" altLang="en-US" sz="2000" dirty="0" smtClean="0">
                <a:latin typeface="Arial" pitchFamily="34" charset="0"/>
                <a:ea typeface="微軟正黑體" pitchFamily="34" charset="-120"/>
                <a:cs typeface="Arial" pitchFamily="34" charset="0"/>
              </a:rPr>
              <a:t>對於速食店的</a:t>
            </a:r>
            <a:endParaRPr lang="en-US" altLang="zh-TW" sz="2000" dirty="0" smtClean="0">
              <a:latin typeface="Arial" pitchFamily="34" charset="0"/>
              <a:ea typeface="微軟正黑體" pitchFamily="34" charset="-120"/>
              <a:cs typeface="Arial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zh-TW" altLang="en-US" sz="3200" b="1" dirty="0" smtClean="0">
                <a:solidFill>
                  <a:srgbClr val="00B0F0"/>
                </a:solidFill>
                <a:latin typeface="Arial" pitchFamily="34" charset="0"/>
                <a:ea typeface="微軟正黑體" pitchFamily="34" charset="-120"/>
                <a:cs typeface="Arial" pitchFamily="34" charset="0"/>
              </a:rPr>
              <a:t>期待</a:t>
            </a:r>
            <a:endParaRPr lang="en-US" altLang="zh-TW" sz="3200" b="1" dirty="0" smtClean="0">
              <a:solidFill>
                <a:srgbClr val="00B0F0"/>
              </a:solidFill>
              <a:latin typeface="Arial" pitchFamily="34" charset="0"/>
              <a:ea typeface="微軟正黑體" pitchFamily="34" charset="-120"/>
              <a:cs typeface="Arial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zh-TW" altLang="en-US" sz="3200" b="1" dirty="0" smtClean="0">
                <a:solidFill>
                  <a:srgbClr val="00B0F0"/>
                </a:solidFill>
                <a:latin typeface="Arial" pitchFamily="34" charset="0"/>
                <a:ea typeface="微軟正黑體" pitchFamily="34" charset="-120"/>
                <a:cs typeface="Arial" pitchFamily="34" charset="0"/>
              </a:rPr>
              <a:t>需求</a:t>
            </a:r>
            <a:endParaRPr lang="en-US" altLang="zh-TW" sz="3200" b="1" dirty="0" smtClean="0">
              <a:solidFill>
                <a:srgbClr val="00B0F0"/>
              </a:solidFill>
              <a:latin typeface="Arial" pitchFamily="34" charset="0"/>
              <a:ea typeface="微軟正黑體" pitchFamily="34" charset="-12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3925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3" grpId="0"/>
      <p:bldP spid="14" grpId="0"/>
      <p:bldP spid="15" grpId="0"/>
      <p:bldP spid="16" grpId="0"/>
      <p:bldP spid="1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1119290" y="-20538"/>
            <a:ext cx="1620957" cy="6595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TW" altLang="en-US" sz="2800" b="1" dirty="0">
                <a:solidFill>
                  <a:srgbClr val="00B0F0">
                    <a:alpha val="20000"/>
                  </a:srgbClr>
                </a:solidFill>
                <a:latin typeface="微軟正黑體" pitchFamily="34" charset="-120"/>
                <a:ea typeface="微軟正黑體" pitchFamily="34" charset="-120"/>
              </a:rPr>
              <a:t>背景說明</a:t>
            </a:r>
            <a:endParaRPr lang="en-US" altLang="zh-TW" sz="2800" b="1" dirty="0">
              <a:solidFill>
                <a:srgbClr val="00B0F0">
                  <a:alpha val="20000"/>
                </a:srgbClr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3761521" y="-20538"/>
            <a:ext cx="1620957" cy="6595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TW" altLang="en-US" sz="2800" b="1" dirty="0" smtClean="0">
                <a:solidFill>
                  <a:srgbClr val="00B0F0"/>
                </a:solidFill>
                <a:latin typeface="微軟正黑體" pitchFamily="34" charset="-120"/>
                <a:ea typeface="微軟正黑體" pitchFamily="34" charset="-120"/>
              </a:rPr>
              <a:t>行銷策略</a:t>
            </a:r>
            <a:endParaRPr lang="en-US" altLang="zh-TW" sz="2800" b="1" dirty="0" smtClean="0">
              <a:solidFill>
                <a:srgbClr val="00B0F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6408560" y="-20538"/>
            <a:ext cx="1620957" cy="6595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TW" altLang="en-US" sz="2800" b="1" dirty="0">
                <a:solidFill>
                  <a:srgbClr val="00B0F0">
                    <a:alpha val="20000"/>
                  </a:srgbClr>
                </a:solidFill>
                <a:latin typeface="微軟正黑體" pitchFamily="34" charset="-120"/>
                <a:ea typeface="微軟正黑體" pitchFamily="34" charset="-120"/>
              </a:rPr>
              <a:t>行銷效果</a:t>
            </a:r>
            <a:endParaRPr lang="en-US" altLang="zh-TW" sz="2800" b="1" dirty="0">
              <a:solidFill>
                <a:srgbClr val="00B0F0">
                  <a:alpha val="20000"/>
                </a:srgbClr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7" name="等腰三角形 6"/>
          <p:cNvSpPr/>
          <p:nvPr/>
        </p:nvSpPr>
        <p:spPr>
          <a:xfrm rot="5400000">
            <a:off x="3111565" y="201220"/>
            <a:ext cx="222603" cy="216024"/>
          </a:xfrm>
          <a:prstGeom prst="triangl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400"/>
          </a:p>
        </p:txBody>
      </p:sp>
      <p:sp>
        <p:nvSpPr>
          <p:cNvPr id="8" name="等腰三角形 7"/>
          <p:cNvSpPr/>
          <p:nvPr/>
        </p:nvSpPr>
        <p:spPr>
          <a:xfrm rot="5400000">
            <a:off x="5792847" y="201220"/>
            <a:ext cx="222602" cy="216024"/>
          </a:xfrm>
          <a:prstGeom prst="triangl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400"/>
          </a:p>
        </p:txBody>
      </p:sp>
      <p:sp>
        <p:nvSpPr>
          <p:cNvPr id="11" name="文字方塊 10"/>
          <p:cNvSpPr txBox="1"/>
          <p:nvPr/>
        </p:nvSpPr>
        <p:spPr>
          <a:xfrm>
            <a:off x="2020469" y="993800"/>
            <a:ext cx="51030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b="1" dirty="0">
                <a:solidFill>
                  <a:srgbClr val="00B0F0"/>
                </a:solidFill>
                <a:latin typeface="微軟正黑體" pitchFamily="34" charset="-120"/>
                <a:ea typeface="微軟正黑體" pitchFamily="34" charset="-120"/>
              </a:rPr>
              <a:t>阿拉斯加</a:t>
            </a:r>
            <a:r>
              <a:rPr lang="zh-TW" altLang="en-US" sz="2800" b="1" dirty="0" smtClean="0">
                <a:solidFill>
                  <a:srgbClr val="00B0F0"/>
                </a:solidFill>
                <a:latin typeface="微軟正黑體" pitchFamily="34" charset="-120"/>
                <a:ea typeface="微軟正黑體" pitchFamily="34" charset="-120"/>
              </a:rPr>
              <a:t>行動</a:t>
            </a:r>
            <a:r>
              <a:rPr lang="en-US" altLang="zh-TW" sz="2800" dirty="0" smtClean="0">
                <a:latin typeface="微軟正黑體" pitchFamily="34" charset="-120"/>
                <a:ea typeface="微軟正黑體" pitchFamily="34" charset="-120"/>
              </a:rPr>
              <a:t>:</a:t>
            </a:r>
            <a:r>
              <a:rPr lang="zh-TW" altLang="en-US" sz="2800" dirty="0" smtClean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zh-TW" altLang="en-US" sz="2800" b="1" dirty="0" smtClean="0">
                <a:latin typeface="微軟正黑體" pitchFamily="34" charset="-120"/>
                <a:ea typeface="微軟正黑體" pitchFamily="34" charset="-120"/>
              </a:rPr>
              <a:t>假新聞</a:t>
            </a:r>
            <a:r>
              <a:rPr lang="zh-TW" altLang="en-US" sz="1400" dirty="0" smtClean="0">
                <a:latin typeface="微軟正黑體" pitchFamily="34" charset="-120"/>
                <a:ea typeface="微軟正黑體" pitchFamily="34" charset="-120"/>
              </a:rPr>
              <a:t>變</a:t>
            </a:r>
            <a:r>
              <a:rPr lang="zh-TW" altLang="en-US" sz="2800" b="1" dirty="0" smtClean="0">
                <a:solidFill>
                  <a:srgbClr val="00B0F0"/>
                </a:solidFill>
                <a:latin typeface="微軟正黑體" pitchFamily="34" charset="-120"/>
                <a:ea typeface="微軟正黑體" pitchFamily="34" charset="-120"/>
              </a:rPr>
              <a:t>真新聞</a:t>
            </a:r>
            <a:endParaRPr lang="zh-TW" altLang="en-US" sz="2800" b="1" dirty="0">
              <a:solidFill>
                <a:srgbClr val="00B0F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grpSp>
        <p:nvGrpSpPr>
          <p:cNvPr id="18" name="群組 17"/>
          <p:cNvGrpSpPr/>
          <p:nvPr/>
        </p:nvGrpSpPr>
        <p:grpSpPr>
          <a:xfrm>
            <a:off x="971600" y="1707654"/>
            <a:ext cx="7270824" cy="792088"/>
            <a:chOff x="971600" y="1635646"/>
            <a:chExt cx="7270824" cy="792088"/>
          </a:xfrm>
        </p:grpSpPr>
        <p:cxnSp>
          <p:nvCxnSpPr>
            <p:cNvPr id="12" name="直線單箭頭接點 11"/>
            <p:cNvCxnSpPr/>
            <p:nvPr/>
          </p:nvCxnSpPr>
          <p:spPr>
            <a:xfrm flipV="1">
              <a:off x="971600" y="2219898"/>
              <a:ext cx="7270824" cy="4956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直線接點 13"/>
            <p:cNvCxnSpPr/>
            <p:nvPr/>
          </p:nvCxnSpPr>
          <p:spPr>
            <a:xfrm>
              <a:off x="2422987" y="2067694"/>
              <a:ext cx="0" cy="36004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直線接點 14"/>
            <p:cNvCxnSpPr/>
            <p:nvPr/>
          </p:nvCxnSpPr>
          <p:spPr>
            <a:xfrm>
              <a:off x="6023387" y="2044834"/>
              <a:ext cx="0" cy="36004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6" name="文字方塊 15"/>
            <p:cNvSpPr txBox="1"/>
            <p:nvPr/>
          </p:nvSpPr>
          <p:spPr>
            <a:xfrm>
              <a:off x="2074173" y="1635646"/>
              <a:ext cx="6976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dirty="0" smtClean="0">
                  <a:latin typeface="Arial" pitchFamily="34" charset="0"/>
                  <a:cs typeface="Arial" pitchFamily="34" charset="0"/>
                </a:rPr>
                <a:t>0615</a:t>
              </a:r>
              <a:endParaRPr lang="zh-TW" altLang="en-US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7" name="文字方塊 16"/>
            <p:cNvSpPr txBox="1"/>
            <p:nvPr/>
          </p:nvSpPr>
          <p:spPr>
            <a:xfrm>
              <a:off x="5674573" y="1635646"/>
              <a:ext cx="6976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dirty="0" smtClean="0">
                  <a:latin typeface="Arial" pitchFamily="34" charset="0"/>
                  <a:cs typeface="Arial" pitchFamily="34" charset="0"/>
                </a:rPr>
                <a:t>0702</a:t>
              </a:r>
              <a:endParaRPr lang="zh-TW" altLang="en-US" dirty="0"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19" name="文字方塊 18"/>
          <p:cNvSpPr txBox="1"/>
          <p:nvPr/>
        </p:nvSpPr>
        <p:spPr>
          <a:xfrm>
            <a:off x="1763688" y="2643758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dirty="0" smtClean="0">
                <a:latin typeface="微軟正黑體" pitchFamily="34" charset="-120"/>
                <a:ea typeface="微軟正黑體" pitchFamily="34" charset="-120"/>
              </a:rPr>
              <a:t>假訊息流傳</a:t>
            </a:r>
            <a:endParaRPr lang="zh-TW" alt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4681513" y="2482900"/>
            <a:ext cx="3560911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zh-TW" altLang="en-US" dirty="0" smtClean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zh-TW" altLang="en-US" sz="2400" b="1" dirty="0" smtClean="0">
                <a:solidFill>
                  <a:srgbClr val="00B0F0"/>
                </a:solidFill>
                <a:latin typeface="微軟正黑體" pitchFamily="34" charset="-120"/>
                <a:ea typeface="微軟正黑體" pitchFamily="34" charset="-120"/>
              </a:rPr>
              <a:t>行動餐車</a:t>
            </a:r>
            <a:r>
              <a:rPr lang="zh-TW" altLang="en-US" dirty="0" smtClean="0">
                <a:latin typeface="微軟正黑體" pitchFamily="34" charset="-120"/>
                <a:ea typeface="微軟正黑體" pitchFamily="34" charset="-120"/>
              </a:rPr>
              <a:t>取代分店</a:t>
            </a:r>
            <a:endParaRPr lang="en-US" altLang="zh-TW" dirty="0" smtClean="0">
              <a:latin typeface="微軟正黑體" pitchFamily="34" charset="-120"/>
              <a:ea typeface="微軟正黑體" pitchFamily="34" charset="-120"/>
            </a:endParaRP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zh-TW" altLang="en-US" dirty="0" smtClean="0">
                <a:latin typeface="微軟正黑體" pitchFamily="34" charset="-120"/>
                <a:ea typeface="微軟正黑體" pitchFamily="34" charset="-120"/>
              </a:rPr>
              <a:t> 提供</a:t>
            </a:r>
            <a:r>
              <a:rPr lang="en-US" altLang="zh-TW" sz="2400" b="1" dirty="0" smtClean="0">
                <a:solidFill>
                  <a:srgbClr val="00B0F0"/>
                </a:solidFill>
                <a:latin typeface="微軟正黑體" pitchFamily="34" charset="-120"/>
                <a:ea typeface="微軟正黑體" pitchFamily="34" charset="-120"/>
              </a:rPr>
              <a:t>1</a:t>
            </a:r>
            <a:r>
              <a:rPr lang="zh-TW" altLang="en-US" sz="2400" b="1" dirty="0" smtClean="0">
                <a:solidFill>
                  <a:srgbClr val="00B0F0"/>
                </a:solidFill>
                <a:latin typeface="微軟正黑體" pitchFamily="34" charset="-120"/>
                <a:ea typeface="微軟正黑體" pitchFamily="34" charset="-120"/>
              </a:rPr>
              <a:t>萬</a:t>
            </a:r>
            <a:r>
              <a:rPr lang="zh-TW" altLang="en-US" dirty="0" smtClean="0">
                <a:latin typeface="微軟正黑體" pitchFamily="34" charset="-120"/>
                <a:ea typeface="微軟正黑體" pitchFamily="34" charset="-120"/>
              </a:rPr>
              <a:t>個</a:t>
            </a:r>
            <a:r>
              <a:rPr lang="zh-TW" altLang="en-US" sz="2400" b="1" dirty="0" smtClean="0">
                <a:solidFill>
                  <a:srgbClr val="00B0F0"/>
                </a:solidFill>
                <a:latin typeface="微軟正黑體" pitchFamily="34" charset="-120"/>
                <a:ea typeface="微軟正黑體" pitchFamily="34" charset="-120"/>
              </a:rPr>
              <a:t>免費</a:t>
            </a:r>
            <a:r>
              <a:rPr lang="zh-TW" altLang="en-US" dirty="0" smtClean="0">
                <a:latin typeface="微軟正黑體" pitchFamily="34" charset="-120"/>
                <a:ea typeface="微軟正黑體" pitchFamily="34" charset="-120"/>
              </a:rPr>
              <a:t>墨西哥捲餅</a:t>
            </a:r>
            <a:endParaRPr lang="en-US" altLang="zh-TW" dirty="0" smtClean="0">
              <a:latin typeface="微軟正黑體" pitchFamily="34" charset="-120"/>
              <a:ea typeface="微軟正黑體" pitchFamily="34" charset="-120"/>
            </a:endParaRP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zh-TW" altLang="en-US" b="1" dirty="0" smtClean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sz="2400" b="1" dirty="0" smtClean="0">
                <a:solidFill>
                  <a:srgbClr val="00B0F0"/>
                </a:solidFill>
                <a:latin typeface="微軟正黑體" pitchFamily="34" charset="-120"/>
                <a:ea typeface="微軟正黑體" pitchFamily="34" charset="-120"/>
              </a:rPr>
              <a:t>CNN</a:t>
            </a:r>
            <a:r>
              <a:rPr lang="zh-TW" altLang="en-US" dirty="0" smtClean="0">
                <a:latin typeface="微軟正黑體" pitchFamily="34" charset="-120"/>
                <a:ea typeface="微軟正黑體" pitchFamily="34" charset="-120"/>
              </a:rPr>
              <a:t>、</a:t>
            </a:r>
            <a:r>
              <a:rPr lang="en-US" altLang="zh-TW" dirty="0" smtClean="0">
                <a:latin typeface="微軟正黑體" pitchFamily="34" charset="-120"/>
                <a:ea typeface="微軟正黑體" pitchFamily="34" charset="-120"/>
              </a:rPr>
              <a:t>NBC</a:t>
            </a:r>
            <a:r>
              <a:rPr lang="zh-TW" altLang="en-US" dirty="0" smtClean="0">
                <a:latin typeface="微軟正黑體" pitchFamily="34" charset="-120"/>
                <a:ea typeface="微軟正黑體" pitchFamily="34" charset="-120"/>
              </a:rPr>
              <a:t>、</a:t>
            </a:r>
            <a:r>
              <a:rPr lang="en-US" altLang="zh-TW" dirty="0" smtClean="0">
                <a:latin typeface="微軟正黑體" pitchFamily="34" charset="-120"/>
                <a:ea typeface="微軟正黑體" pitchFamily="34" charset="-120"/>
              </a:rPr>
              <a:t>FOX</a:t>
            </a:r>
            <a:r>
              <a:rPr lang="zh-TW" altLang="en-US" dirty="0" smtClean="0">
                <a:latin typeface="微軟正黑體" pitchFamily="34" charset="-120"/>
                <a:ea typeface="微軟正黑體" pitchFamily="34" charset="-120"/>
              </a:rPr>
              <a:t>爭相報導</a:t>
            </a:r>
            <a:endParaRPr lang="en-US" altLang="zh-TW" dirty="0" smtClean="0">
              <a:latin typeface="微軟正黑體" pitchFamily="34" charset="-120"/>
              <a:ea typeface="微軟正黑體" pitchFamily="34" charset="-120"/>
            </a:endParaRP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sz="2400" b="1" dirty="0" smtClean="0">
                <a:solidFill>
                  <a:srgbClr val="00B0F0"/>
                </a:solidFill>
                <a:latin typeface="微軟正黑體" pitchFamily="34" charset="-120"/>
                <a:ea typeface="微軟正黑體" pitchFamily="34" charset="-120"/>
              </a:rPr>
              <a:t>18</a:t>
            </a:r>
            <a:r>
              <a:rPr lang="zh-TW" altLang="en-US" sz="2400" b="1" dirty="0" smtClean="0">
                <a:solidFill>
                  <a:srgbClr val="00B0F0"/>
                </a:solidFill>
                <a:latin typeface="微軟正黑體" pitchFamily="34" charset="-120"/>
                <a:ea typeface="微軟正黑體" pitchFamily="34" charset="-120"/>
              </a:rPr>
              <a:t>天</a:t>
            </a:r>
            <a:r>
              <a:rPr lang="zh-TW" altLang="en-US" dirty="0" smtClean="0">
                <a:latin typeface="微軟正黑體" pitchFamily="34" charset="-120"/>
                <a:ea typeface="微軟正黑體" pitchFamily="34" charset="-120"/>
              </a:rPr>
              <a:t>內破解流言、製造話題</a:t>
            </a:r>
            <a:endParaRPr lang="zh-TW" altLang="en-US" dirty="0"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707904" cy="51963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" name="文字方塊 24"/>
          <p:cNvSpPr txBox="1"/>
          <p:nvPr/>
        </p:nvSpPr>
        <p:spPr>
          <a:xfrm>
            <a:off x="8676456" y="4803998"/>
            <a:ext cx="2880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 smtClean="0">
                <a:latin typeface="Arial" pitchFamily="34" charset="0"/>
                <a:cs typeface="Arial" pitchFamily="34" charset="0"/>
              </a:rPr>
              <a:t>3</a:t>
            </a:r>
            <a:endParaRPr lang="zh-TW" altLang="en-US" sz="12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8005428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線接點 9"/>
          <p:cNvCxnSpPr/>
          <p:nvPr/>
        </p:nvCxnSpPr>
        <p:spPr>
          <a:xfrm>
            <a:off x="4572000" y="843558"/>
            <a:ext cx="0" cy="288032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文字方塊 13"/>
          <p:cNvSpPr txBox="1"/>
          <p:nvPr/>
        </p:nvSpPr>
        <p:spPr>
          <a:xfrm>
            <a:off x="1119290" y="-20538"/>
            <a:ext cx="1620957" cy="6595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TW" altLang="en-US" sz="2800" b="1" dirty="0">
                <a:solidFill>
                  <a:srgbClr val="00B0F0">
                    <a:alpha val="20000"/>
                  </a:srgbClr>
                </a:solidFill>
                <a:latin typeface="微軟正黑體" pitchFamily="34" charset="-120"/>
                <a:ea typeface="微軟正黑體" pitchFamily="34" charset="-120"/>
              </a:rPr>
              <a:t>背景說明</a:t>
            </a:r>
            <a:endParaRPr lang="en-US" altLang="zh-TW" sz="2800" b="1" dirty="0">
              <a:solidFill>
                <a:srgbClr val="00B0F0">
                  <a:alpha val="20000"/>
                </a:srgbClr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3761521" y="-20538"/>
            <a:ext cx="1620957" cy="6595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TW" altLang="en-US" sz="2800" b="1" dirty="0">
                <a:solidFill>
                  <a:srgbClr val="00B0F0">
                    <a:alpha val="20000"/>
                  </a:srgbClr>
                </a:solidFill>
                <a:latin typeface="微軟正黑體" pitchFamily="34" charset="-120"/>
                <a:ea typeface="微軟正黑體" pitchFamily="34" charset="-120"/>
              </a:rPr>
              <a:t>行銷策略</a:t>
            </a:r>
            <a:endParaRPr lang="en-US" altLang="zh-TW" sz="2800" b="1" dirty="0">
              <a:solidFill>
                <a:srgbClr val="00B0F0">
                  <a:alpha val="20000"/>
                </a:srgbClr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6408560" y="-20538"/>
            <a:ext cx="1620957" cy="6595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TW" altLang="en-US" sz="2800" b="1" dirty="0">
                <a:solidFill>
                  <a:srgbClr val="00B0F0"/>
                </a:solidFill>
                <a:latin typeface="微軟正黑體" pitchFamily="34" charset="-120"/>
                <a:ea typeface="微軟正黑體" pitchFamily="34" charset="-120"/>
              </a:rPr>
              <a:t>行銷效果</a:t>
            </a:r>
            <a:endParaRPr lang="en-US" altLang="zh-TW" sz="2800" b="1" dirty="0">
              <a:solidFill>
                <a:srgbClr val="00B0F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17" name="等腰三角形 16"/>
          <p:cNvSpPr/>
          <p:nvPr/>
        </p:nvSpPr>
        <p:spPr>
          <a:xfrm rot="5400000">
            <a:off x="3111565" y="201220"/>
            <a:ext cx="222603" cy="216024"/>
          </a:xfrm>
          <a:prstGeom prst="triangl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400"/>
          </a:p>
        </p:txBody>
      </p:sp>
      <p:sp>
        <p:nvSpPr>
          <p:cNvPr id="18" name="等腰三角形 17"/>
          <p:cNvSpPr/>
          <p:nvPr/>
        </p:nvSpPr>
        <p:spPr>
          <a:xfrm rot="5400000">
            <a:off x="5792847" y="201220"/>
            <a:ext cx="222602" cy="216024"/>
          </a:xfrm>
          <a:prstGeom prst="triangl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400"/>
          </a:p>
        </p:txBody>
      </p:sp>
      <p:sp>
        <p:nvSpPr>
          <p:cNvPr id="19" name="文字方塊 18"/>
          <p:cNvSpPr txBox="1"/>
          <p:nvPr/>
        </p:nvSpPr>
        <p:spPr>
          <a:xfrm>
            <a:off x="8676456" y="4803998"/>
            <a:ext cx="2880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 smtClean="0">
                <a:latin typeface="Arial" pitchFamily="34" charset="0"/>
                <a:cs typeface="Arial" pitchFamily="34" charset="0"/>
              </a:rPr>
              <a:t>4</a:t>
            </a:r>
            <a:endParaRPr lang="zh-TW" altLang="en-US" sz="1200" dirty="0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8" name="群組 7"/>
          <p:cNvGrpSpPr/>
          <p:nvPr/>
        </p:nvGrpSpPr>
        <p:grpSpPr>
          <a:xfrm>
            <a:off x="1367643" y="3977347"/>
            <a:ext cx="6408712" cy="933504"/>
            <a:chOff x="6372200" y="1923678"/>
            <a:chExt cx="2349861" cy="1095817"/>
          </a:xfrm>
        </p:grpSpPr>
        <p:sp>
          <p:nvSpPr>
            <p:cNvPr id="7" name="矩形 6"/>
            <p:cNvSpPr/>
            <p:nvPr/>
          </p:nvSpPr>
          <p:spPr>
            <a:xfrm>
              <a:off x="6372200" y="1923678"/>
              <a:ext cx="2349861" cy="1095817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" name="文字方塊 2"/>
            <p:cNvSpPr txBox="1"/>
            <p:nvPr/>
          </p:nvSpPr>
          <p:spPr>
            <a:xfrm>
              <a:off x="6376264" y="2067694"/>
              <a:ext cx="2319598" cy="75871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TW" altLang="en-US" sz="2400" b="1" dirty="0" smtClean="0">
                  <a:solidFill>
                    <a:srgbClr val="00B0F0"/>
                  </a:solidFill>
                  <a:latin typeface="微軟正黑體" pitchFamily="34" charset="-120"/>
                  <a:ea typeface="微軟正黑體" pitchFamily="34" charset="-120"/>
                </a:rPr>
                <a:t>維護品牌形象、價值的傳遞</a:t>
              </a:r>
              <a:r>
                <a:rPr lang="zh-TW" altLang="en-US" sz="2400" b="1" dirty="0">
                  <a:solidFill>
                    <a:srgbClr val="00B0F0"/>
                  </a:solidFill>
                  <a:latin typeface="微軟正黑體" pitchFamily="34" charset="-120"/>
                  <a:ea typeface="微軟正黑體" pitchFamily="34" charset="-120"/>
                </a:rPr>
                <a:t>、</a:t>
              </a:r>
              <a:r>
                <a:rPr lang="zh-TW" altLang="en-US" sz="2400" b="1" dirty="0" smtClean="0">
                  <a:solidFill>
                    <a:srgbClr val="00B0F0"/>
                  </a:solidFill>
                  <a:latin typeface="微軟正黑體" pitchFamily="34" charset="-120"/>
                  <a:ea typeface="微軟正黑體" pitchFamily="34" charset="-120"/>
                </a:rPr>
                <a:t>顧客</a:t>
              </a:r>
              <a:r>
                <a:rPr lang="zh-TW" altLang="en-US" sz="2400" b="1" dirty="0">
                  <a:solidFill>
                    <a:srgbClr val="00B0F0"/>
                  </a:solidFill>
                  <a:latin typeface="微軟正黑體" pitchFamily="34" charset="-120"/>
                  <a:ea typeface="微軟正黑體" pitchFamily="34" charset="-120"/>
                </a:rPr>
                <a:t>的</a:t>
              </a:r>
              <a:r>
                <a:rPr lang="zh-TW" altLang="en-US" sz="2400" b="1" dirty="0" smtClean="0">
                  <a:solidFill>
                    <a:srgbClr val="00B0F0"/>
                  </a:solidFill>
                  <a:latin typeface="微軟正黑體" pitchFamily="34" charset="-120"/>
                  <a:ea typeface="微軟正黑體" pitchFamily="34" charset="-120"/>
                </a:rPr>
                <a:t>信賴</a:t>
              </a:r>
              <a:endParaRPr lang="en-US" altLang="zh-TW" sz="2400" b="1" dirty="0" smtClean="0">
                <a:solidFill>
                  <a:srgbClr val="00B0F0"/>
                </a:solidFill>
                <a:latin typeface="微軟正黑體" pitchFamily="34" charset="-120"/>
                <a:ea typeface="微軟正黑體" pitchFamily="34" charset="-120"/>
              </a:endParaRPr>
            </a:p>
          </p:txBody>
        </p:sp>
      </p:grpSp>
      <p:grpSp>
        <p:nvGrpSpPr>
          <p:cNvPr id="23" name="群組 22"/>
          <p:cNvGrpSpPr/>
          <p:nvPr/>
        </p:nvGrpSpPr>
        <p:grpSpPr>
          <a:xfrm>
            <a:off x="718055" y="843558"/>
            <a:ext cx="3435556" cy="2585612"/>
            <a:chOff x="718055" y="843558"/>
            <a:chExt cx="3435556" cy="2585612"/>
          </a:xfrm>
        </p:grpSpPr>
        <p:sp>
          <p:nvSpPr>
            <p:cNvPr id="4" name="文字方塊 3"/>
            <p:cNvSpPr txBox="1"/>
            <p:nvPr/>
          </p:nvSpPr>
          <p:spPr>
            <a:xfrm>
              <a:off x="718055" y="1362408"/>
              <a:ext cx="3435556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4000" b="1" dirty="0" smtClean="0">
                  <a:solidFill>
                    <a:srgbClr val="00B0F0"/>
                  </a:solidFill>
                  <a:latin typeface="Arial" pitchFamily="34" charset="0"/>
                  <a:cs typeface="Arial" pitchFamily="34" charset="0"/>
                </a:rPr>
                <a:t>17,792</a:t>
              </a:r>
              <a:r>
                <a:rPr lang="zh-TW" altLang="en-US" sz="4000" b="1" dirty="0" smtClean="0">
                  <a:solidFill>
                    <a:srgbClr val="00B0F0"/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zh-TW" altLang="en-US" sz="2400" b="1" dirty="0" smtClean="0">
                  <a:solidFill>
                    <a:srgbClr val="00B0F0"/>
                  </a:solidFill>
                  <a:latin typeface="微軟正黑體" pitchFamily="34" charset="-120"/>
                  <a:ea typeface="微軟正黑體" pitchFamily="34" charset="-120"/>
                  <a:cs typeface="Arial" pitchFamily="34" charset="0"/>
                </a:rPr>
                <a:t>臉</a:t>
              </a:r>
              <a:r>
                <a:rPr lang="zh-TW" altLang="en-US" sz="2400" b="1" dirty="0">
                  <a:solidFill>
                    <a:srgbClr val="00B0F0"/>
                  </a:solidFill>
                  <a:latin typeface="微軟正黑體" pitchFamily="34" charset="-120"/>
                  <a:ea typeface="微軟正黑體" pitchFamily="34" charset="-120"/>
                  <a:cs typeface="Arial" pitchFamily="34" charset="0"/>
                </a:rPr>
                <a:t>書按讚數</a:t>
              </a:r>
              <a:endParaRPr lang="en-US" altLang="zh-TW" sz="4000" b="1" dirty="0">
                <a:solidFill>
                  <a:srgbClr val="00B0F0"/>
                </a:solidFill>
                <a:latin typeface="微軟正黑體" pitchFamily="34" charset="-120"/>
                <a:ea typeface="微軟正黑體" pitchFamily="34" charset="-120"/>
                <a:cs typeface="Arial" pitchFamily="34" charset="0"/>
              </a:endParaRPr>
            </a:p>
            <a:p>
              <a:pPr algn="ctr"/>
              <a:r>
                <a:rPr lang="en-US" altLang="zh-TW" sz="4000" b="1" dirty="0" smtClean="0">
                  <a:solidFill>
                    <a:srgbClr val="00B0F0"/>
                  </a:solidFill>
                  <a:latin typeface="Arial" pitchFamily="34" charset="0"/>
                  <a:cs typeface="Arial" pitchFamily="34" charset="0"/>
                </a:rPr>
                <a:t>1,265</a:t>
              </a:r>
              <a:r>
                <a:rPr lang="zh-TW" altLang="en-US" sz="4000" b="1" dirty="0" smtClean="0">
                  <a:solidFill>
                    <a:srgbClr val="00B0F0"/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zh-TW" altLang="en-US" sz="2400" b="1" dirty="0" smtClean="0">
                  <a:solidFill>
                    <a:srgbClr val="00B0F0"/>
                  </a:solidFill>
                  <a:latin typeface="微軟正黑體" pitchFamily="34" charset="-120"/>
                  <a:ea typeface="微軟正黑體" pitchFamily="34" charset="-120"/>
                  <a:cs typeface="Arial" pitchFamily="34" charset="0"/>
                </a:rPr>
                <a:t>貼文分享數</a:t>
              </a:r>
              <a:endParaRPr lang="zh-TW" altLang="en-US" sz="2400" b="1" dirty="0">
                <a:solidFill>
                  <a:srgbClr val="00B0F0"/>
                </a:solidFill>
                <a:latin typeface="微軟正黑體" pitchFamily="34" charset="-120"/>
                <a:ea typeface="微軟正黑體" pitchFamily="34" charset="-120"/>
                <a:cs typeface="Arial" pitchFamily="34" charset="0"/>
              </a:endParaRPr>
            </a:p>
          </p:txBody>
        </p:sp>
        <p:sp>
          <p:nvSpPr>
            <p:cNvPr id="12" name="文字方塊 11"/>
            <p:cNvSpPr txBox="1"/>
            <p:nvPr/>
          </p:nvSpPr>
          <p:spPr>
            <a:xfrm>
              <a:off x="1340672" y="2931790"/>
              <a:ext cx="2122697" cy="4973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TW" sz="2000" dirty="0" smtClean="0">
                  <a:latin typeface="Arial" pitchFamily="34" charset="0"/>
                  <a:ea typeface="微軟正黑體" pitchFamily="34" charset="-120"/>
                  <a:cs typeface="Arial" pitchFamily="34" charset="0"/>
                </a:rPr>
                <a:t>3</a:t>
              </a:r>
              <a:r>
                <a:rPr lang="zh-TW" altLang="en-US" sz="2000" dirty="0">
                  <a:latin typeface="Arial" pitchFamily="34" charset="0"/>
                  <a:ea typeface="微軟正黑體" pitchFamily="34" charset="-120"/>
                  <a:cs typeface="Arial" pitchFamily="34" charset="0"/>
                </a:rPr>
                <a:t>篇貼文的累積</a:t>
              </a:r>
              <a:r>
                <a:rPr lang="zh-TW" altLang="en-US" sz="2000" dirty="0" smtClean="0">
                  <a:latin typeface="Arial" pitchFamily="34" charset="0"/>
                  <a:ea typeface="微軟正黑體" pitchFamily="34" charset="-120"/>
                  <a:cs typeface="Arial" pitchFamily="34" charset="0"/>
                </a:rPr>
                <a:t>數</a:t>
              </a:r>
              <a:endParaRPr lang="zh-TW" altLang="en-US" sz="2000" dirty="0">
                <a:latin typeface="Arial" pitchFamily="34" charset="0"/>
                <a:ea typeface="微軟正黑體" pitchFamily="34" charset="-120"/>
                <a:cs typeface="Arial" pitchFamily="34" charset="0"/>
              </a:endParaRPr>
            </a:p>
          </p:txBody>
        </p:sp>
        <p:sp>
          <p:nvSpPr>
            <p:cNvPr id="2" name="文字方塊 1"/>
            <p:cNvSpPr txBox="1"/>
            <p:nvPr/>
          </p:nvSpPr>
          <p:spPr>
            <a:xfrm>
              <a:off x="2093916" y="843558"/>
              <a:ext cx="683835" cy="408623"/>
            </a:xfrm>
            <a:prstGeom prst="roundRect">
              <a:avLst/>
            </a:prstGeom>
            <a:solidFill>
              <a:srgbClr val="0070C0"/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zh-TW" altLang="en-US" b="1" dirty="0" smtClean="0">
                  <a:solidFill>
                    <a:schemeClr val="bg1"/>
                  </a:solidFill>
                  <a:latin typeface="微軟正黑體" pitchFamily="34" charset="-120"/>
                  <a:ea typeface="微軟正黑體" pitchFamily="34" charset="-120"/>
                </a:rPr>
                <a:t>線上</a:t>
              </a:r>
              <a:endParaRPr lang="zh-TW" altLang="en-US" b="1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endParaRPr>
            </a:p>
          </p:txBody>
        </p:sp>
      </p:grpSp>
      <p:grpSp>
        <p:nvGrpSpPr>
          <p:cNvPr id="24" name="群組 23"/>
          <p:cNvGrpSpPr/>
          <p:nvPr/>
        </p:nvGrpSpPr>
        <p:grpSpPr>
          <a:xfrm>
            <a:off x="5689266" y="843558"/>
            <a:ext cx="2512226" cy="2788477"/>
            <a:chOff x="5689266" y="843558"/>
            <a:chExt cx="2512226" cy="2788477"/>
          </a:xfrm>
        </p:grpSpPr>
        <p:sp>
          <p:nvSpPr>
            <p:cNvPr id="5" name="文字方塊 4"/>
            <p:cNvSpPr txBox="1"/>
            <p:nvPr/>
          </p:nvSpPr>
          <p:spPr>
            <a:xfrm>
              <a:off x="5689266" y="1362408"/>
              <a:ext cx="251222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4000" b="1" dirty="0" smtClean="0">
                  <a:solidFill>
                    <a:srgbClr val="00B0F0"/>
                  </a:solidFill>
                  <a:latin typeface="Arial" pitchFamily="34" charset="0"/>
                  <a:cs typeface="Arial" pitchFamily="34" charset="0"/>
                </a:rPr>
                <a:t>10,000</a:t>
              </a:r>
              <a:r>
                <a:rPr lang="zh-TW" altLang="en-US" sz="4000" b="1" dirty="0" smtClean="0">
                  <a:solidFill>
                    <a:srgbClr val="00B0F0"/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zh-TW" altLang="en-US" sz="2400" b="1" dirty="0" smtClean="0">
                  <a:solidFill>
                    <a:srgbClr val="00B0F0"/>
                  </a:solidFill>
                  <a:latin typeface="微軟正黑體" pitchFamily="34" charset="-120"/>
                  <a:ea typeface="微軟正黑體" pitchFamily="34" charset="-120"/>
                  <a:cs typeface="Arial" pitchFamily="34" charset="0"/>
                </a:rPr>
                <a:t>人潮</a:t>
              </a:r>
              <a:endParaRPr lang="en-US" altLang="zh-TW" sz="2400" b="1" dirty="0">
                <a:solidFill>
                  <a:srgbClr val="00B0F0"/>
                </a:solidFill>
                <a:latin typeface="微軟正黑體" pitchFamily="34" charset="-120"/>
                <a:ea typeface="微軟正黑體" pitchFamily="34" charset="-120"/>
                <a:cs typeface="Arial" pitchFamily="34" charset="0"/>
              </a:endParaRPr>
            </a:p>
          </p:txBody>
        </p:sp>
        <p:sp>
          <p:nvSpPr>
            <p:cNvPr id="13" name="文字方塊 12"/>
            <p:cNvSpPr txBox="1"/>
            <p:nvPr/>
          </p:nvSpPr>
          <p:spPr>
            <a:xfrm>
              <a:off x="5852374" y="2211710"/>
              <a:ext cx="1980029" cy="14203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TW" sz="2000" dirty="0" smtClean="0">
                  <a:latin typeface="Arial" pitchFamily="34" charset="0"/>
                  <a:cs typeface="Arial" pitchFamily="34" charset="0"/>
                </a:rPr>
                <a:t>3,800 </a:t>
              </a:r>
              <a:r>
                <a:rPr lang="zh-TW" altLang="en-US" sz="2000" dirty="0" smtClean="0">
                  <a:latin typeface="微軟正黑體" pitchFamily="34" charset="-120"/>
                  <a:ea typeface="微軟正黑體" pitchFamily="34" charset="-120"/>
                  <a:cs typeface="Arial" pitchFamily="34" charset="0"/>
                </a:rPr>
                <a:t>外地人</a:t>
              </a:r>
              <a:endParaRPr lang="en-US" altLang="zh-TW" sz="2000" dirty="0">
                <a:latin typeface="Arial" pitchFamily="34" charset="0"/>
                <a:cs typeface="Arial" pitchFamily="34" charset="0"/>
              </a:endParaRPr>
            </a:p>
            <a:p>
              <a:pPr algn="ctr">
                <a:lnSpc>
                  <a:spcPct val="150000"/>
                </a:lnSpc>
              </a:pPr>
              <a:r>
                <a:rPr lang="zh-TW" altLang="en-US" sz="2000" dirty="0" smtClean="0">
                  <a:latin typeface="Arial" pitchFamily="34" charset="0"/>
                  <a:ea typeface="微軟正黑體" pitchFamily="34" charset="-120"/>
                  <a:cs typeface="Arial" pitchFamily="34" charset="0"/>
                </a:rPr>
                <a:t>占總參與人數近</a:t>
              </a:r>
              <a:endParaRPr lang="en-US" altLang="zh-TW" sz="2000" dirty="0" smtClean="0">
                <a:latin typeface="Arial" pitchFamily="34" charset="0"/>
                <a:ea typeface="微軟正黑體" pitchFamily="34" charset="-120"/>
                <a:cs typeface="Arial" pitchFamily="34" charset="0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zh-TW" sz="2000" dirty="0" smtClean="0">
                  <a:latin typeface="Arial" pitchFamily="34" charset="0"/>
                  <a:ea typeface="微軟正黑體" pitchFamily="34" charset="-120"/>
                  <a:cs typeface="Arial" pitchFamily="34" charset="0"/>
                </a:rPr>
                <a:t>40%</a:t>
              </a:r>
              <a:endParaRPr lang="zh-TW" altLang="en-US" sz="2000" dirty="0">
                <a:latin typeface="Arial" pitchFamily="34" charset="0"/>
                <a:ea typeface="微軟正黑體" pitchFamily="34" charset="-120"/>
                <a:cs typeface="Arial" pitchFamily="34" charset="0"/>
              </a:endParaRPr>
            </a:p>
          </p:txBody>
        </p:sp>
        <p:sp>
          <p:nvSpPr>
            <p:cNvPr id="21" name="文字方塊 20"/>
            <p:cNvSpPr txBox="1"/>
            <p:nvPr/>
          </p:nvSpPr>
          <p:spPr>
            <a:xfrm>
              <a:off x="6603462" y="843558"/>
              <a:ext cx="683835" cy="408623"/>
            </a:xfrm>
            <a:prstGeom prst="roundRect">
              <a:avLst/>
            </a:prstGeom>
            <a:solidFill>
              <a:srgbClr val="0070C0"/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zh-TW" altLang="en-US" b="1" dirty="0" smtClean="0">
                  <a:solidFill>
                    <a:schemeClr val="bg1">
                      <a:lumMod val="85000"/>
                    </a:schemeClr>
                  </a:solidFill>
                  <a:latin typeface="微軟正黑體" pitchFamily="34" charset="-120"/>
                  <a:ea typeface="微軟正黑體" pitchFamily="34" charset="-120"/>
                </a:rPr>
                <a:t>線下</a:t>
              </a:r>
              <a:endParaRPr lang="zh-TW" altLang="en-US" b="1" dirty="0">
                <a:solidFill>
                  <a:schemeClr val="bg1">
                    <a:lumMod val="85000"/>
                  </a:schemeClr>
                </a:solidFill>
                <a:latin typeface="微軟正黑體" pitchFamily="34" charset="-120"/>
                <a:ea typeface="微軟正黑體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29970299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/>
          <p:cNvSpPr txBox="1"/>
          <p:nvPr/>
        </p:nvSpPr>
        <p:spPr>
          <a:xfrm>
            <a:off x="3761522" y="6678"/>
            <a:ext cx="1620957" cy="6595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800" b="1" dirty="0" smtClean="0">
                <a:solidFill>
                  <a:srgbClr val="00B0F0"/>
                </a:solidFill>
                <a:latin typeface="微軟正黑體" pitchFamily="34" charset="-120"/>
                <a:ea typeface="微軟正黑體" pitchFamily="34" charset="-120"/>
              </a:rPr>
              <a:t>參考資料</a:t>
            </a:r>
            <a:endParaRPr lang="zh-TW" altLang="en-US" sz="2800" b="1" dirty="0">
              <a:solidFill>
                <a:srgbClr val="00B0F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8676456" y="4803998"/>
            <a:ext cx="2880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 smtClean="0">
                <a:latin typeface="Arial" pitchFamily="34" charset="0"/>
                <a:cs typeface="Arial" pitchFamily="34" charset="0"/>
              </a:rPr>
              <a:t>5</a:t>
            </a:r>
            <a:endParaRPr lang="zh-TW" altLang="en-US" sz="12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293296" y="1349236"/>
            <a:ext cx="7928004" cy="25391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TW" dirty="0">
                <a:latin typeface="Arial" pitchFamily="34" charset="0"/>
                <a:cs typeface="Arial" pitchFamily="34" charset="0"/>
              </a:rPr>
              <a:t>Alaska town gets free Taco Bell fare flown in after </a:t>
            </a:r>
            <a:r>
              <a:rPr lang="en-US" altLang="zh-TW" dirty="0" smtClean="0">
                <a:latin typeface="Arial" pitchFamily="34" charset="0"/>
                <a:cs typeface="Arial" pitchFamily="34" charset="0"/>
              </a:rPr>
              <a:t>hoax:</a:t>
            </a:r>
            <a:endParaRPr lang="en-US" altLang="zh-TW" dirty="0">
              <a:latin typeface="Arial" pitchFamily="34" charset="0"/>
              <a:cs typeface="Arial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TW" sz="1400" dirty="0" smtClean="0">
                <a:latin typeface="Arial" pitchFamily="34" charset="0"/>
                <a:cs typeface="Arial" pitchFamily="34" charset="0"/>
                <a:hlinkClick r:id="rId2"/>
              </a:rPr>
              <a:t>https</a:t>
            </a:r>
            <a:r>
              <a:rPr lang="en-US" altLang="zh-TW" sz="1400" dirty="0">
                <a:latin typeface="Arial" pitchFamily="34" charset="0"/>
                <a:cs typeface="Arial" pitchFamily="34" charset="0"/>
                <a:hlinkClick r:id="rId2"/>
              </a:rPr>
              <a:t>://</a:t>
            </a:r>
            <a:r>
              <a:rPr lang="en-US" altLang="zh-TW" sz="1400" dirty="0" smtClean="0">
                <a:latin typeface="Arial" pitchFamily="34" charset="0"/>
                <a:cs typeface="Arial" pitchFamily="34" charset="0"/>
                <a:hlinkClick r:id="rId2"/>
              </a:rPr>
              <a:t>www.today.com/news/alaska-town-gets-free-taco-bell-fare-flown-after-hoax-wbna48044520</a:t>
            </a:r>
            <a:endParaRPr lang="en-US" altLang="zh-TW" sz="1400" dirty="0" smtClean="0">
              <a:latin typeface="Arial" pitchFamily="34" charset="0"/>
              <a:cs typeface="Arial" pitchFamily="34" charset="0"/>
            </a:endParaRPr>
          </a:p>
          <a:p>
            <a:pPr>
              <a:lnSpc>
                <a:spcPct val="150000"/>
              </a:lnSpc>
            </a:pPr>
            <a:endParaRPr lang="en-US" altLang="zh-TW" sz="1400" dirty="0">
              <a:latin typeface="Arial" pitchFamily="34" charset="0"/>
              <a:cs typeface="Arial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dirty="0">
                <a:latin typeface="Arial" pitchFamily="34" charset="0"/>
                <a:cs typeface="Arial" pitchFamily="34" charset="0"/>
              </a:rPr>
              <a:t>The Taco Bell Hoax in Bethel, Alaska - Above and Beyond Delivery</a:t>
            </a:r>
          </a:p>
          <a:p>
            <a:pPr>
              <a:lnSpc>
                <a:spcPct val="150000"/>
              </a:lnSpc>
            </a:pPr>
            <a:r>
              <a:rPr lang="en-US" altLang="zh-TW" sz="1400" dirty="0">
                <a:latin typeface="Arial" pitchFamily="34" charset="0"/>
                <a:cs typeface="Arial" pitchFamily="34" charset="0"/>
                <a:hlinkClick r:id="rId3"/>
              </a:rPr>
              <a:t>https://www.youtube.com/watch?time_continue=80&amp;v=-wGjR-cGnXM</a:t>
            </a:r>
            <a:endParaRPr lang="en-US" altLang="zh-TW" sz="1400" dirty="0">
              <a:latin typeface="Arial" pitchFamily="34" charset="0"/>
              <a:cs typeface="Arial" pitchFamily="34" charset="0"/>
            </a:endParaRPr>
          </a:p>
          <a:p>
            <a:pPr>
              <a:lnSpc>
                <a:spcPct val="150000"/>
              </a:lnSpc>
            </a:pPr>
            <a:endParaRPr lang="en-US" altLang="zh-TW" sz="1400" dirty="0" smtClean="0">
              <a:latin typeface="Arial" pitchFamily="34" charset="0"/>
              <a:cs typeface="Arial" pitchFamily="34" charset="0"/>
            </a:endParaRPr>
          </a:p>
          <a:p>
            <a:pPr>
              <a:lnSpc>
                <a:spcPct val="150000"/>
              </a:lnSpc>
            </a:pPr>
            <a:endParaRPr lang="en-US" altLang="zh-TW" sz="1400" dirty="0" smtClean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297188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251520" y="411510"/>
            <a:ext cx="3600400" cy="2862322"/>
          </a:xfrm>
          <a:prstGeom prst="rect">
            <a:avLst/>
          </a:prstGeom>
          <a:solidFill>
            <a:schemeClr val="tx1">
              <a:alpha val="55000"/>
            </a:schemeClr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zh-TW" altLang="en-US" sz="28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新聞即賣</a:t>
            </a:r>
            <a:r>
              <a:rPr lang="zh-TW" altLang="en-US" sz="2800" b="1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點</a:t>
            </a:r>
            <a:endParaRPr lang="en-US" altLang="zh-TW" sz="2800" b="1" i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  <a:p>
            <a:pPr algn="ctr">
              <a:lnSpc>
                <a:spcPct val="200000"/>
              </a:lnSpc>
            </a:pPr>
            <a:r>
              <a:rPr lang="zh-TW" altLang="en-US" sz="2800" b="1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行銷人即新聞人</a:t>
            </a:r>
            <a:endParaRPr lang="en-US" altLang="zh-TW" sz="2800" b="1" i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  <a:p>
            <a:pPr algn="ctr">
              <a:lnSpc>
                <a:spcPct val="200000"/>
              </a:lnSpc>
            </a:pPr>
            <a:r>
              <a:rPr lang="zh-TW" altLang="en-US" sz="2800" b="1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掌握新聞即掌握市場</a:t>
            </a:r>
            <a:endParaRPr lang="en-US" altLang="zh-TW" sz="2800" b="1" i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  <a:p>
            <a:pPr algn="ctr">
              <a:lnSpc>
                <a:spcPct val="200000"/>
              </a:lnSpc>
            </a:pPr>
            <a:endParaRPr lang="en-US" altLang="zh-TW" sz="600" b="1" i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4304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eveal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1973</TotalTime>
  <Words>271</Words>
  <Application>Microsoft Office PowerPoint</Application>
  <PresentationFormat>如螢幕大小 (16:9)</PresentationFormat>
  <Paragraphs>84</Paragraphs>
  <Slides>8</Slides>
  <Notes>3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8</vt:i4>
      </vt:variant>
    </vt:vector>
  </HeadingPairs>
  <TitlesOfParts>
    <vt:vector size="9" baseType="lpstr">
      <vt:lpstr>Office 佈景主題</vt:lpstr>
      <vt:lpstr>PowerPoint 簡報</vt:lpstr>
      <vt:lpstr>目錄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lol</dc:creator>
  <cp:lastModifiedBy>lol</cp:lastModifiedBy>
  <cp:revision>97</cp:revision>
  <dcterms:created xsi:type="dcterms:W3CDTF">2019-03-13T06:12:15Z</dcterms:created>
  <dcterms:modified xsi:type="dcterms:W3CDTF">2019-03-25T15:23:37Z</dcterms:modified>
</cp:coreProperties>
</file>